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6"/>
  </p:handoutMasterIdLst>
  <p:sldIdLst>
    <p:sldId id="257" r:id="rId3"/>
    <p:sldId id="301" r:id="rId5"/>
    <p:sldId id="300" r:id="rId6"/>
    <p:sldId id="284" r:id="rId7"/>
    <p:sldId id="302" r:id="rId8"/>
    <p:sldId id="303" r:id="rId9"/>
    <p:sldId id="304" r:id="rId10"/>
    <p:sldId id="305" r:id="rId11"/>
    <p:sldId id="306" r:id="rId12"/>
    <p:sldId id="311" r:id="rId13"/>
    <p:sldId id="307" r:id="rId14"/>
    <p:sldId id="308" r:id="rId15"/>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77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PS" initials="W"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00"/>
    <a:srgbClr val="1E386B"/>
    <a:srgbClr val="698DD4"/>
    <a:srgbClr val="DFE3F1"/>
    <a:srgbClr val="91ACE0"/>
    <a:srgbClr val="5E75BA"/>
    <a:srgbClr val="B2B2B2"/>
    <a:srgbClr val="202020"/>
    <a:srgbClr val="3232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86374"/>
  </p:normalViewPr>
  <p:slideViewPr>
    <p:cSldViewPr snapToGrid="0" showGuides="1">
      <p:cViewPr varScale="1">
        <p:scale>
          <a:sx n="127" d="100"/>
          <a:sy n="127" d="100"/>
        </p:scale>
        <p:origin x="1952" y="184"/>
      </p:cViewPr>
      <p:guideLst>
        <p:guide orient="horz" pos="2137"/>
        <p:guide pos="3770"/>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commentAuthors" Target="commentAuthors.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handoutMaster" Target="handoutMasters/handoutMaster1.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"主题"： "有机优雅"</a:t>
            </a:r>
            <a:endParaRPr lang="zh-CN" altLang="en-US"/>
          </a:p>
          <a:p>
            <a:r>
              <a:rPr lang="zh-CN" altLang="en-US">
                <a:sym typeface="+mn-ea"/>
              </a:rPr>
              <a:t>"图片描述"： "一个直立的米色手提袋，上面印有一个对半切开的绿色牛油果插图，露出一个浓郁的棕色果核。牛油果下方的文字写着 "LOAANDJO - 100% 有机棉袋"。袋子周围环绕着几个真正的牛油果，其中一个被切开，放在一个木碗里，与袋子上的印花相映成趣。布景简约，背景朴素，有几片绿叶，其中一片叶子很大，表面有光泽，看起来清新自然</a:t>
            </a:r>
            <a:endParaRPr lang="zh-CN" altLang="en-US"/>
          </a:p>
          <a:p>
            <a:r>
              <a:rPr lang="zh-CN" altLang="en-US">
                <a:sym typeface="+mn-ea"/>
              </a:rPr>
              <a:t>"标签"： ["有机"、"牛油果"、"环保"、"品牌"、"简约"、"米色"、"绿色"、"自然"、"优雅"、"商品"] </a:t>
            </a:r>
            <a:endParaRPr lang="zh-CN" altLang="en-US"/>
          </a:p>
          <a:p>
            <a:r>
              <a:rPr lang="zh-CN" altLang="en-US">
                <a:sym typeface="+mn-ea"/>
              </a:rPr>
              <a:t>"文化价值： 印有成熟牛油果图案的手提袋反映了环保意识和有机食品运动的文化潮流。它代表了一个崇尚可持续发展的社会，在这个社会中，选择一个可重复使用的棉质手提袋而不是塑料袋，这一简单的举动意味着向生态责任迈出了集体的一步。牛油果是千禧年放纵生活的象征，在这里却变成了绿色生活的标志。</a:t>
            </a:r>
            <a:endParaRPr lang="zh-CN" altLang="en-US"/>
          </a:p>
          <a:p>
            <a:r>
              <a:rPr lang="zh-CN" altLang="en-US">
                <a:sym typeface="+mn-ea"/>
              </a:rPr>
              <a:t>艺术价值： 在现实主义与图形的舞蹈中，图像将真实牛油果的丰富触感与包装袋上的风格化插图并置。艺术家实现了物体与描绘之间的和谐，创造了艺术与现实之间的对话。对色调的节制使用以及对阴影和纹理的处理，使作品呈现出一种现代简约的风格，掩盖了自然与人工的复杂叙事。</a:t>
            </a:r>
            <a:endParaRPr lang="zh-CN" altLang="en-US"/>
          </a:p>
          <a:p>
            <a:r>
              <a:rPr lang="zh-CN" altLang="en-US">
                <a:sym typeface="+mn-ea"/>
              </a:rPr>
              <a:t>美学视角： 画面构图简约优雅，大地色调和绿色交响乐营造出一幅宁静的画面。这里的视觉叙事是一种平衡与美感，自然与人工的和谐共存。画面的美感证明了日常物品中蕴含的崇高优雅，通过对形式和色彩的精心策划，将平凡升华为壮丽。.</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4400" b="0">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8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469127"/>
            <a:ext cx="10307927" cy="4093347"/>
          </a:xfrm>
        </p:spPr>
        <p:txBody>
          <a:bodyPr anchor="b">
            <a:normAutofit/>
          </a:bodyPr>
          <a:lstStyle>
            <a:lvl1pPr>
              <a:defRPr sz="6000">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10307926" cy="647555"/>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4400" b="0" i="0">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744961"/>
            <a:ext cx="5157787"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400" b="0">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3200" b="0">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4400"/>
            </a:lvl1pPr>
          </a:lstStyle>
          <a:p>
            <a:r>
              <a:rPr lang="zh-CN" altLang="en-US" dirty="0"/>
              <a:t>单击此处编辑母版标题样式</a:t>
            </a:r>
            <a:endParaRPr lang="zh-CN" altLang="en-US" dirty="0"/>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tags" Target="../tags/tag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
        <p:nvSpPr>
          <p:cNvPr id="7" name="矩形 6"/>
          <p:cNvSpPr/>
          <p:nvPr userDrawn="1">
            <p:custDataLst>
              <p:tags r:id="rId11"/>
            </p:custDataLst>
          </p:nvPr>
        </p:nvSpPr>
        <p:spPr>
          <a:xfrm>
            <a:off x="0" y="0"/>
            <a:ext cx="12192000" cy="6857365"/>
          </a:xfrm>
          <a:prstGeom prst="rect">
            <a:avLst/>
          </a:prstGeom>
          <a:gradFill>
            <a:gsLst>
              <a:gs pos="5000">
                <a:srgbClr val="DEE1FC"/>
              </a:gs>
              <a:gs pos="100000">
                <a:schemeClr val="accent1">
                  <a:alpha val="5000"/>
                </a:schemeClr>
              </a:gs>
            </a:gsLst>
            <a:lin ang="48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135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png"/><Relationship Id="rId1" Type="http://schemas.openxmlformats.org/officeDocument/2006/relationships/tags" Target="../tags/tag1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2.png"/><Relationship Id="rId1" Type="http://schemas.openxmlformats.org/officeDocument/2006/relationships/tags" Target="../tags/tag1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3.png"/><Relationship Id="rId1" Type="http://schemas.openxmlformats.org/officeDocument/2006/relationships/tags" Target="../tags/tag1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tags" Target="../tags/tag7.xml"/></Relationships>
</file>

<file path=ppt/slides/_rels/slide3.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image" Target="../media/image9.png"/><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0" Type="http://schemas.openxmlformats.org/officeDocument/2006/relationships/slideLayout" Target="../slideLayouts/slideLayout7.xml"/><Relationship Id="rId1" Type="http://schemas.openxmlformats.org/officeDocument/2006/relationships/tags" Target="../tags/tag8.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tags" Target="../tags/tag9.xml"/></Relationships>
</file>

<file path=ppt/slides/_rels/slide5.xml.rels><?xml version="1.0" encoding="UTF-8" standalone="yes"?>
<Relationships xmlns="http://schemas.openxmlformats.org/package/2006/relationships"><Relationship Id="rId9" Type="http://schemas.openxmlformats.org/officeDocument/2006/relationships/image" Target="../media/image20.png"/><Relationship Id="rId8" Type="http://schemas.openxmlformats.org/officeDocument/2006/relationships/image" Target="../media/image19.png"/><Relationship Id="rId7" Type="http://schemas.openxmlformats.org/officeDocument/2006/relationships/image" Target="../media/image18.png"/><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0" Type="http://schemas.openxmlformats.org/officeDocument/2006/relationships/slideLayout" Target="../slideLayouts/slideLayout7.xml"/><Relationship Id="rId1" Type="http://schemas.openxmlformats.org/officeDocument/2006/relationships/tags" Target="../tags/tag10.xml"/></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tags" Target="../tags/tag11.xml"/></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tags" Target="../tags/tag1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png"/><Relationship Id="rId1" Type="http://schemas.openxmlformats.org/officeDocument/2006/relationships/tags" Target="../tags/tag1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tags" Target="../tags/tag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17955" y="2206625"/>
            <a:ext cx="9144000" cy="1158240"/>
          </a:xfrm>
        </p:spPr>
        <p:txBody>
          <a:bodyPr/>
          <a:lstStyle/>
          <a:p>
            <a:r>
              <a:rPr lang="zh-CN" altLang="en-US" sz="4400" b="1" dirty="0">
                <a:effectLst/>
              </a:rPr>
              <a:t>“智算画语”产品简介</a:t>
            </a:r>
            <a:endParaRPr lang="zh-CN" altLang="en-US" sz="4400" b="1" dirty="0">
              <a:effectLst/>
            </a:endParaRPr>
          </a:p>
        </p:txBody>
      </p:sp>
      <p:sp>
        <p:nvSpPr>
          <p:cNvPr id="6" name="任意多边形: 形状 2"/>
          <p:cNvSpPr/>
          <p:nvPr>
            <p:custDataLst>
              <p:tags r:id="rId1"/>
            </p:custDataLst>
          </p:nvPr>
        </p:nvSpPr>
        <p:spPr>
          <a:xfrm>
            <a:off x="0" y="3753958"/>
            <a:ext cx="12192000" cy="2785164"/>
          </a:xfrm>
          <a:custGeom>
            <a:avLst/>
            <a:gdLst>
              <a:gd name="connsiteX0" fmla="*/ 12157881 w 12157880"/>
              <a:gd name="connsiteY0" fmla="*/ 0 h 3034262"/>
              <a:gd name="connsiteX1" fmla="*/ 0 w 12157880"/>
              <a:gd name="connsiteY1" fmla="*/ 2361219 h 3034262"/>
              <a:gd name="connsiteX2" fmla="*/ 0 w 12157880"/>
              <a:gd name="connsiteY2" fmla="*/ 3034263 h 3034262"/>
              <a:gd name="connsiteX3" fmla="*/ 12154696 w 12157880"/>
              <a:gd name="connsiteY3" fmla="*/ 3034263 h 3034262"/>
              <a:gd name="connsiteX4" fmla="*/ 12157881 w 12157880"/>
              <a:gd name="connsiteY4" fmla="*/ 0 h 3034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57880" h="3034262">
                <a:moveTo>
                  <a:pt x="12157881" y="0"/>
                </a:moveTo>
                <a:cubicBezTo>
                  <a:pt x="7303145" y="2609769"/>
                  <a:pt x="0" y="2361219"/>
                  <a:pt x="0" y="2361219"/>
                </a:cubicBezTo>
                <a:lnTo>
                  <a:pt x="0" y="3034263"/>
                </a:lnTo>
                <a:lnTo>
                  <a:pt x="12154696" y="3034263"/>
                </a:lnTo>
                <a:lnTo>
                  <a:pt x="12157881" y="0"/>
                </a:lnTo>
                <a:close/>
              </a:path>
            </a:pathLst>
          </a:custGeom>
          <a:gradFill flip="none" rotWithShape="1">
            <a:gsLst>
              <a:gs pos="100000">
                <a:schemeClr val="accent1">
                  <a:alpha val="80000"/>
                  <a:lumMod val="50000"/>
                  <a:lumOff val="50000"/>
                </a:schemeClr>
              </a:gs>
              <a:gs pos="0">
                <a:schemeClr val="accent1">
                  <a:alpha val="10000"/>
                  <a:lumMod val="50000"/>
                  <a:lumOff val="50000"/>
                </a:schemeClr>
              </a:gs>
            </a:gsLst>
            <a:lin ang="0" scaled="1"/>
            <a:tileRect/>
          </a:gradFill>
          <a:ln w="22746" cap="flat">
            <a:noFill/>
            <a:prstDash val="solid"/>
            <a:miter/>
          </a:ln>
        </p:spPr>
        <p:txBody>
          <a:bodyPr rtlCol="0" anchor="ctr"/>
          <a:p>
            <a:endParaRPr lang="zh-CN" altLang="en-US"/>
          </a:p>
        </p:txBody>
      </p:sp>
      <p:sp>
        <p:nvSpPr>
          <p:cNvPr id="3" name="标题 1"/>
          <p:cNvSpPr>
            <a:spLocks noGrp="1"/>
          </p:cNvSpPr>
          <p:nvPr>
            <p:custDataLst>
              <p:tags r:id="rId2"/>
            </p:custDataLst>
          </p:nvPr>
        </p:nvSpPr>
        <p:spPr>
          <a:xfrm>
            <a:off x="1649095" y="4184650"/>
            <a:ext cx="9144000" cy="844550"/>
          </a:xfrm>
          <a:prstGeom prst="rect">
            <a:avLst/>
          </a:prstGeom>
        </p:spPr>
        <p:txBody>
          <a:bodyPr vert="horz" lIns="91440" tIns="45720" rIns="91440" bIns="45720" rtlCol="0" anchor="b"/>
          <a:lstStyle>
            <a:lvl1pPr algn="ctr" defTabSz="914400" rtl="0" eaLnBrk="1" latinLnBrk="0" hangingPunct="1">
              <a:lnSpc>
                <a:spcPct val="130000"/>
              </a:lnSpc>
              <a:spcBef>
                <a:spcPct val="0"/>
              </a:spcBef>
              <a:buNone/>
              <a:defRPr sz="6000" kern="1200">
                <a:solidFill>
                  <a:schemeClr val="tx1"/>
                </a:solidFill>
                <a:effectLst/>
                <a:latin typeface="+mj-lt"/>
                <a:ea typeface="+mj-ea"/>
                <a:cs typeface="+mj-cs"/>
              </a:defRPr>
            </a:lvl1pPr>
          </a:lstStyle>
          <a:p>
            <a:r>
              <a:rPr lang="zh-CN" altLang="en-US" sz="2400" dirty="0">
                <a:effectLst/>
              </a:rPr>
              <a:t>杭州智算加速科技有限公司</a:t>
            </a:r>
            <a:endParaRPr lang="zh-CN" altLang="en-US" sz="2400" dirty="0">
              <a:effectLst/>
            </a:endParaRPr>
          </a:p>
        </p:txBody>
      </p:sp>
      <p:sp>
        <p:nvSpPr>
          <p:cNvPr id="7" name="任意多边形: 形状 3"/>
          <p:cNvSpPr/>
          <p:nvPr>
            <p:custDataLst>
              <p:tags r:id="rId3"/>
            </p:custDataLst>
          </p:nvPr>
        </p:nvSpPr>
        <p:spPr>
          <a:xfrm>
            <a:off x="0" y="4072836"/>
            <a:ext cx="12192000" cy="2785164"/>
          </a:xfrm>
          <a:custGeom>
            <a:avLst/>
            <a:gdLst>
              <a:gd name="connsiteX0" fmla="*/ 12157881 w 12157880"/>
              <a:gd name="connsiteY0" fmla="*/ 0 h 3034262"/>
              <a:gd name="connsiteX1" fmla="*/ 0 w 12157880"/>
              <a:gd name="connsiteY1" fmla="*/ 2361219 h 3034262"/>
              <a:gd name="connsiteX2" fmla="*/ 0 w 12157880"/>
              <a:gd name="connsiteY2" fmla="*/ 3034263 h 3034262"/>
              <a:gd name="connsiteX3" fmla="*/ 12154696 w 12157880"/>
              <a:gd name="connsiteY3" fmla="*/ 3034263 h 3034262"/>
              <a:gd name="connsiteX4" fmla="*/ 12157881 w 12157880"/>
              <a:gd name="connsiteY4" fmla="*/ 0 h 3034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57880" h="3034262">
                <a:moveTo>
                  <a:pt x="12157881" y="0"/>
                </a:moveTo>
                <a:cubicBezTo>
                  <a:pt x="7303145" y="2609769"/>
                  <a:pt x="0" y="2361219"/>
                  <a:pt x="0" y="2361219"/>
                </a:cubicBezTo>
                <a:lnTo>
                  <a:pt x="0" y="3034263"/>
                </a:lnTo>
                <a:lnTo>
                  <a:pt x="12154696" y="3034263"/>
                </a:lnTo>
                <a:lnTo>
                  <a:pt x="12157881" y="0"/>
                </a:lnTo>
                <a:close/>
              </a:path>
            </a:pathLst>
          </a:custGeom>
          <a:gradFill>
            <a:gsLst>
              <a:gs pos="30000">
                <a:schemeClr val="accent1">
                  <a:lumMod val="60000"/>
                  <a:lumOff val="40000"/>
                </a:schemeClr>
              </a:gs>
              <a:gs pos="100000">
                <a:schemeClr val="accent1"/>
              </a:gs>
            </a:gsLst>
            <a:lin ang="0" scaled="1"/>
          </a:gradFill>
          <a:ln w="22746" cap="flat">
            <a:noFill/>
            <a:prstDash val="solid"/>
            <a:miter/>
          </a:ln>
        </p:spPr>
        <p:txBody>
          <a:bodyPr rtlCol="0" anchor="ctr"/>
          <a:p>
            <a:endParaRPr lang="zh-CN" altLang="en-US"/>
          </a:p>
        </p:txBody>
      </p:sp>
      <p:sp>
        <p:nvSpPr>
          <p:cNvPr id="8" name="文本框 7"/>
          <p:cNvSpPr txBox="1"/>
          <p:nvPr>
            <p:custDataLst>
              <p:tags r:id="rId4"/>
            </p:custDataLst>
          </p:nvPr>
        </p:nvSpPr>
        <p:spPr>
          <a:xfrm>
            <a:off x="8911590" y="5983605"/>
            <a:ext cx="2944495" cy="368300"/>
          </a:xfrm>
          <a:prstGeom prst="rect">
            <a:avLst/>
          </a:prstGeom>
          <a:noFill/>
        </p:spPr>
        <p:txBody>
          <a:bodyPr wrap="square" rtlCol="0">
            <a:spAutoFit/>
          </a:bodyPr>
          <a:p>
            <a:pPr algn="r"/>
            <a:r>
              <a:rPr lang="zh-CN" altLang="en-US">
                <a:solidFill>
                  <a:schemeClr val="bg1"/>
                </a:solidFill>
              </a:rPr>
              <a:t>人工智能全栈技术加速</a:t>
            </a:r>
            <a:endParaRPr lang="zh-CN" altLang="en-US">
              <a:solidFill>
                <a:schemeClr val="bg1"/>
              </a:solidFill>
            </a:endParaRPr>
          </a:p>
        </p:txBody>
      </p:sp>
      <p:sp>
        <p:nvSpPr>
          <p:cNvPr id="9" name="文本框 8"/>
          <p:cNvSpPr txBox="1"/>
          <p:nvPr>
            <p:custDataLst>
              <p:tags r:id="rId5"/>
            </p:custDataLst>
          </p:nvPr>
        </p:nvSpPr>
        <p:spPr>
          <a:xfrm>
            <a:off x="3129915" y="6346190"/>
            <a:ext cx="8954135" cy="275590"/>
          </a:xfrm>
          <a:prstGeom prst="rect">
            <a:avLst/>
          </a:prstGeom>
        </p:spPr>
        <p:txBody>
          <a:bodyPr wrap="square">
            <a:spAutoFit/>
          </a:bodyPr>
          <a:p>
            <a:r>
              <a:rPr lang="en-US" altLang="zh-CN" sz="1200">
                <a:solidFill>
                  <a:schemeClr val="bg1"/>
                </a:solidFill>
              </a:rPr>
              <a:t>A turnkey accelerator covering everything from computing, to model development, to application, and finally to the ecosystem</a:t>
            </a:r>
            <a:endParaRPr lang="en-US" altLang="zh-CN" sz="1200">
              <a:solidFill>
                <a:schemeClr val="bg1"/>
              </a:solidFill>
            </a:endParaRPr>
          </a:p>
        </p:txBody>
      </p:sp>
      <p:pic>
        <p:nvPicPr>
          <p:cNvPr id="5" name="图片 4" descr="logo多种"/>
          <p:cNvPicPr>
            <a:picLocks noChangeAspect="1"/>
          </p:cNvPicPr>
          <p:nvPr/>
        </p:nvPicPr>
        <p:blipFill>
          <a:blip r:embed="rId6"/>
          <a:srcRect l="65411" t="50000" b="43463"/>
          <a:stretch>
            <a:fillRect/>
          </a:stretch>
        </p:blipFill>
        <p:spPr>
          <a:xfrm>
            <a:off x="328295" y="200660"/>
            <a:ext cx="2061210" cy="5683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custDataLst>
              <p:tags r:id="rId1"/>
            </p:custDataLst>
          </p:nvPr>
        </p:nvSpPr>
        <p:spPr>
          <a:xfrm>
            <a:off x="346075" y="216535"/>
            <a:ext cx="10565130" cy="460375"/>
          </a:xfrm>
          <a:prstGeom prst="rect">
            <a:avLst/>
          </a:prstGeom>
          <a:noFill/>
        </p:spPr>
        <p:txBody>
          <a:bodyPr wrap="square" rtlCol="0">
            <a:spAutoFit/>
          </a:bodyPr>
          <a:p>
            <a:r>
              <a:rPr lang="en-US" altLang="zh-CN" sz="2400" b="1" dirty="0">
                <a:sym typeface="+mn-ea"/>
              </a:rPr>
              <a:t>2D</a:t>
            </a:r>
            <a:r>
              <a:rPr lang="zh-CN" altLang="en-US" sz="2400" b="1" dirty="0">
                <a:sym typeface="+mn-ea"/>
              </a:rPr>
              <a:t>产品</a:t>
            </a:r>
            <a:r>
              <a:rPr lang="zh-CN" altLang="en-US" sz="2400" b="1" dirty="0">
                <a:sym typeface="+mn-ea"/>
              </a:rPr>
              <a:t>设计</a:t>
            </a:r>
            <a:endParaRPr lang="zh-CN" altLang="en-US" sz="2400" b="1" dirty="0">
              <a:sym typeface="+mn-ea"/>
            </a:endParaRPr>
          </a:p>
        </p:txBody>
      </p:sp>
      <p:sp>
        <p:nvSpPr>
          <p:cNvPr id="13" name="矩形 12"/>
          <p:cNvSpPr/>
          <p:nvPr/>
        </p:nvSpPr>
        <p:spPr>
          <a:xfrm flipV="1">
            <a:off x="440690" y="722630"/>
            <a:ext cx="7004685" cy="76200"/>
          </a:xfrm>
          <a:prstGeom prst="rect">
            <a:avLst/>
          </a:prstGeom>
          <a:gradFill>
            <a:gsLst>
              <a:gs pos="0">
                <a:srgbClr val="5559B6">
                  <a:alpha val="0"/>
                </a:srgbClr>
              </a:gs>
              <a:gs pos="100000">
                <a:srgbClr val="6189EF"/>
              </a:gs>
            </a:gsLst>
            <a:lin ang="1344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nvSpPr>
        <p:spPr>
          <a:xfrm>
            <a:off x="671830" y="828675"/>
            <a:ext cx="10817225" cy="829945"/>
          </a:xfrm>
          <a:prstGeom prst="rect">
            <a:avLst/>
          </a:prstGeom>
        </p:spPr>
        <p:txBody>
          <a:bodyPr wrap="square">
            <a:spAutoFit/>
          </a:bodyPr>
          <a:p>
            <a:pPr indent="0" algn="just" fontAlgn="auto">
              <a:lnSpc>
                <a:spcPct val="150000"/>
              </a:lnSpc>
            </a:pPr>
            <a:r>
              <a:rPr lang="en-US" altLang="zh-CN" sz="1600" b="0" i="0">
                <a:solidFill>
                  <a:srgbClr val="2C2C36"/>
                </a:solidFill>
                <a:latin typeface="system-ui"/>
                <a:ea typeface="system-ui"/>
              </a:rPr>
              <a:t>      </a:t>
            </a:r>
            <a:r>
              <a:rPr lang="zh-CN" altLang="en-US" sz="1600" b="0" i="0">
                <a:solidFill>
                  <a:srgbClr val="2C2C36"/>
                </a:solidFill>
                <a:latin typeface="system-ui"/>
                <a:ea typeface="system-ui"/>
              </a:rPr>
              <a:t>元素植入模型支持将特定视觉元素（如人物等）嵌入到生成的图像中，实现可控的图像生成。用户选择元素植入，上传需要植入的视觉元素图像，输入需求描述，即可实现艺术设计</a:t>
            </a:r>
            <a:r>
              <a:rPr lang="zh-CN" altLang="en-US" sz="1600" b="0" i="0">
                <a:solidFill>
                  <a:srgbClr val="2C2C36"/>
                </a:solidFill>
                <a:latin typeface="system-ui"/>
                <a:ea typeface="system-ui"/>
              </a:rPr>
              <a:t>的个性化与定制化表达。</a:t>
            </a:r>
            <a:endParaRPr lang="zh-CN" altLang="en-US" sz="1600" b="0" i="0">
              <a:solidFill>
                <a:srgbClr val="2C2C36"/>
              </a:solidFill>
              <a:latin typeface="system-ui"/>
              <a:ea typeface="system-ui"/>
            </a:endParaRPr>
          </a:p>
        </p:txBody>
      </p:sp>
      <p:pic>
        <p:nvPicPr>
          <p:cNvPr id="4" name="图片 3"/>
          <p:cNvPicPr>
            <a:picLocks noChangeAspect="1"/>
          </p:cNvPicPr>
          <p:nvPr/>
        </p:nvPicPr>
        <p:blipFill>
          <a:blip r:embed="rId2"/>
          <a:stretch>
            <a:fillRect/>
          </a:stretch>
        </p:blipFill>
        <p:spPr>
          <a:xfrm>
            <a:off x="2363470" y="2101215"/>
            <a:ext cx="7252335" cy="407733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custDataLst>
              <p:tags r:id="rId1"/>
            </p:custDataLst>
          </p:nvPr>
        </p:nvSpPr>
        <p:spPr>
          <a:xfrm>
            <a:off x="346075" y="216535"/>
            <a:ext cx="10565130" cy="460375"/>
          </a:xfrm>
          <a:prstGeom prst="rect">
            <a:avLst/>
          </a:prstGeom>
          <a:noFill/>
        </p:spPr>
        <p:txBody>
          <a:bodyPr wrap="square" rtlCol="0">
            <a:spAutoFit/>
          </a:bodyPr>
          <a:p>
            <a:r>
              <a:rPr lang="zh-CN" altLang="en-US" sz="2400" b="1" dirty="0">
                <a:sym typeface="+mn-ea"/>
              </a:rPr>
              <a:t>概念</a:t>
            </a:r>
            <a:r>
              <a:rPr lang="zh-CN" altLang="en-US" sz="2400" b="1" dirty="0">
                <a:sym typeface="+mn-ea"/>
              </a:rPr>
              <a:t>设计</a:t>
            </a:r>
            <a:endParaRPr lang="zh-CN" altLang="en-US" sz="2400" b="1" dirty="0">
              <a:sym typeface="+mn-ea"/>
            </a:endParaRPr>
          </a:p>
        </p:txBody>
      </p:sp>
      <p:sp>
        <p:nvSpPr>
          <p:cNvPr id="13" name="矩形 12"/>
          <p:cNvSpPr/>
          <p:nvPr/>
        </p:nvSpPr>
        <p:spPr>
          <a:xfrm flipV="1">
            <a:off x="440690" y="722630"/>
            <a:ext cx="7004685" cy="76200"/>
          </a:xfrm>
          <a:prstGeom prst="rect">
            <a:avLst/>
          </a:prstGeom>
          <a:gradFill>
            <a:gsLst>
              <a:gs pos="0">
                <a:srgbClr val="5559B6">
                  <a:alpha val="0"/>
                </a:srgbClr>
              </a:gs>
              <a:gs pos="100000">
                <a:srgbClr val="6189EF"/>
              </a:gs>
            </a:gsLst>
            <a:lin ang="1344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3" name="图片 2" descr="/Users/jevon/Library/Containers/com.kingsoft.wpsoffice.mac/Data/tmp/picturecompress_20250523102909/output_1.pngoutput_1"/>
          <p:cNvPicPr>
            <a:picLocks noChangeAspect="1"/>
          </p:cNvPicPr>
          <p:nvPr/>
        </p:nvPicPr>
        <p:blipFill>
          <a:blip r:embed="rId2"/>
          <a:stretch>
            <a:fillRect/>
          </a:stretch>
        </p:blipFill>
        <p:spPr>
          <a:xfrm>
            <a:off x="2073275" y="2195830"/>
            <a:ext cx="7871460" cy="4425315"/>
          </a:xfrm>
          <a:prstGeom prst="rect">
            <a:avLst/>
          </a:prstGeom>
        </p:spPr>
      </p:pic>
      <p:sp>
        <p:nvSpPr>
          <p:cNvPr id="6" name="文本框 5"/>
          <p:cNvSpPr txBox="1"/>
          <p:nvPr/>
        </p:nvSpPr>
        <p:spPr>
          <a:xfrm>
            <a:off x="704215" y="827405"/>
            <a:ext cx="10695940" cy="1198880"/>
          </a:xfrm>
          <a:prstGeom prst="rect">
            <a:avLst/>
          </a:prstGeom>
        </p:spPr>
        <p:txBody>
          <a:bodyPr wrap="square">
            <a:spAutoFit/>
          </a:bodyPr>
          <a:p>
            <a:pPr indent="0" algn="just" fontAlgn="auto">
              <a:lnSpc>
                <a:spcPct val="150000"/>
              </a:lnSpc>
              <a:spcBef>
                <a:spcPts val="1200"/>
              </a:spcBef>
              <a:spcAft>
                <a:spcPts val="1200"/>
              </a:spcAft>
            </a:pPr>
            <a:r>
              <a:rPr lang="en-US" altLang="zh-CN" sz="1600" b="0" i="0">
                <a:solidFill>
                  <a:srgbClr val="111827"/>
                </a:solidFill>
                <a:latin typeface="system-ui"/>
                <a:ea typeface="system-ui"/>
              </a:rPr>
              <a:t>      </a:t>
            </a:r>
            <a:r>
              <a:rPr lang="zh-CN" altLang="en-US" sz="1600" b="0" i="0">
                <a:solidFill>
                  <a:srgbClr val="111827"/>
                </a:solidFill>
                <a:latin typeface="system-ui"/>
                <a:ea typeface="宋体" charset="0"/>
              </a:rPr>
              <a:t>“</a:t>
            </a:r>
            <a:r>
              <a:rPr lang="zh-CN" altLang="en-US" sz="1600" b="0" i="0">
                <a:solidFill>
                  <a:srgbClr val="111827"/>
                </a:solidFill>
                <a:latin typeface="system-ui"/>
                <a:ea typeface="system-ui"/>
              </a:rPr>
              <a:t>概念设计工具”通过多智能体协作实现“需求描述</a:t>
            </a:r>
            <a:r>
              <a:rPr lang="en-US" altLang="zh-CN" sz="1600" b="0" i="0">
                <a:solidFill>
                  <a:srgbClr val="111827"/>
                </a:solidFill>
                <a:latin typeface="system-ui"/>
                <a:ea typeface="system-ui"/>
              </a:rPr>
              <a:t>→</a:t>
            </a:r>
            <a:r>
              <a:rPr lang="zh-CN" altLang="en-US" sz="1600" b="0" i="0">
                <a:solidFill>
                  <a:srgbClr val="111827"/>
                </a:solidFill>
                <a:latin typeface="system-ui"/>
                <a:ea typeface="system-ui"/>
              </a:rPr>
              <a:t>创意与受众</a:t>
            </a:r>
            <a:r>
              <a:rPr lang="en-US" altLang="zh-CN" sz="1600" b="0" i="0">
                <a:solidFill>
                  <a:srgbClr val="111827"/>
                </a:solidFill>
                <a:latin typeface="system-ui"/>
                <a:ea typeface="system-ui"/>
              </a:rPr>
              <a:t>→</a:t>
            </a:r>
            <a:r>
              <a:rPr lang="zh-CN" altLang="en-US" sz="1600" b="0" i="0">
                <a:solidFill>
                  <a:srgbClr val="111827"/>
                </a:solidFill>
                <a:latin typeface="system-ui"/>
                <a:ea typeface="system-ui"/>
              </a:rPr>
              <a:t>设计文稿</a:t>
            </a:r>
            <a:r>
              <a:rPr lang="en-US" altLang="zh-CN" sz="1600" b="0" i="0">
                <a:solidFill>
                  <a:srgbClr val="111827"/>
                </a:solidFill>
                <a:latin typeface="system-ui"/>
                <a:ea typeface="system-ui"/>
              </a:rPr>
              <a:t>→</a:t>
            </a:r>
            <a:r>
              <a:rPr lang="zh-CN" altLang="en-US" sz="1600" b="0" i="0">
                <a:solidFill>
                  <a:srgbClr val="111827"/>
                </a:solidFill>
                <a:latin typeface="system-ui"/>
                <a:ea typeface="system-ui"/>
              </a:rPr>
              <a:t>图像生成</a:t>
            </a:r>
            <a:r>
              <a:rPr lang="en-US" altLang="zh-CN" sz="1600" b="0" i="0">
                <a:solidFill>
                  <a:srgbClr val="111827"/>
                </a:solidFill>
                <a:latin typeface="system-ui"/>
                <a:ea typeface="system-ui"/>
              </a:rPr>
              <a:t>→</a:t>
            </a:r>
            <a:r>
              <a:rPr lang="zh-CN" altLang="en-US" sz="1600" b="0" i="0">
                <a:solidFill>
                  <a:srgbClr val="111827"/>
                </a:solidFill>
                <a:latin typeface="system-ui"/>
                <a:ea typeface="system-ui"/>
              </a:rPr>
              <a:t>解读与优化建议”的全流程</a:t>
            </a:r>
            <a:r>
              <a:rPr lang="en-US" altLang="zh-CN" sz="1600" b="0" i="0">
                <a:solidFill>
                  <a:srgbClr val="111827"/>
                </a:solidFill>
                <a:latin typeface="system-ui"/>
                <a:ea typeface="system-ui"/>
              </a:rPr>
              <a:t>AI</a:t>
            </a:r>
            <a:r>
              <a:rPr lang="zh-CN" altLang="en-US" sz="1600" b="0" i="0">
                <a:solidFill>
                  <a:srgbClr val="111827"/>
                </a:solidFill>
                <a:latin typeface="system-ui"/>
                <a:ea typeface="system-ui"/>
              </a:rPr>
              <a:t>驱动。概念设计助理根据用户描述自动生成</a:t>
            </a:r>
            <a:r>
              <a:rPr lang="en-US" altLang="zh-CN" sz="1600" b="0" i="0">
                <a:solidFill>
                  <a:srgbClr val="111827"/>
                </a:solidFill>
                <a:latin typeface="system-ui"/>
                <a:ea typeface="system-ui"/>
              </a:rPr>
              <a:t>3</a:t>
            </a:r>
            <a:r>
              <a:rPr lang="zh-CN" altLang="en-US" sz="1600" b="0" i="0">
                <a:solidFill>
                  <a:srgbClr val="111827"/>
                </a:solidFill>
                <a:latin typeface="system-ui"/>
                <a:ea typeface="system-ui"/>
              </a:rPr>
              <a:t>个差异化创意方案（创意与）供用户选择，点击作品生成即可根据对应的创意方案生成设计文稿、设计图片与图像优化建议，以多智能体分工协作实现专业化</a:t>
            </a:r>
            <a:r>
              <a:rPr lang="zh-CN" altLang="en-US" sz="1600" b="0" i="0">
                <a:solidFill>
                  <a:srgbClr val="111827"/>
                </a:solidFill>
                <a:latin typeface="system-ui"/>
                <a:ea typeface="system-ui"/>
              </a:rPr>
              <a:t>设计任务。</a:t>
            </a:r>
            <a:endParaRPr lang="zh-CN" altLang="en-US" sz="1600" b="0" i="0">
              <a:solidFill>
                <a:srgbClr val="111827"/>
              </a:solidFill>
              <a:latin typeface="system-ui"/>
              <a:ea typeface="system-u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custDataLst>
              <p:tags r:id="rId1"/>
            </p:custDataLst>
          </p:nvPr>
        </p:nvSpPr>
        <p:spPr>
          <a:xfrm>
            <a:off x="346075" y="216535"/>
            <a:ext cx="10565130" cy="460375"/>
          </a:xfrm>
          <a:prstGeom prst="rect">
            <a:avLst/>
          </a:prstGeom>
          <a:noFill/>
        </p:spPr>
        <p:txBody>
          <a:bodyPr wrap="square" rtlCol="0">
            <a:spAutoFit/>
          </a:bodyPr>
          <a:p>
            <a:r>
              <a:rPr lang="zh-CN" altLang="en-US" sz="2400" b="1" dirty="0">
                <a:sym typeface="+mn-ea"/>
              </a:rPr>
              <a:t>超分辨</a:t>
            </a:r>
            <a:endParaRPr lang="zh-CN" altLang="en-US" sz="2400" b="1" dirty="0">
              <a:sym typeface="+mn-ea"/>
            </a:endParaRPr>
          </a:p>
        </p:txBody>
      </p:sp>
      <p:sp>
        <p:nvSpPr>
          <p:cNvPr id="13" name="矩形 12"/>
          <p:cNvSpPr/>
          <p:nvPr/>
        </p:nvSpPr>
        <p:spPr>
          <a:xfrm flipV="1">
            <a:off x="440690" y="722630"/>
            <a:ext cx="7004685" cy="76200"/>
          </a:xfrm>
          <a:prstGeom prst="rect">
            <a:avLst/>
          </a:prstGeom>
          <a:gradFill>
            <a:gsLst>
              <a:gs pos="0">
                <a:srgbClr val="5559B6">
                  <a:alpha val="0"/>
                </a:srgbClr>
              </a:gs>
              <a:gs pos="100000">
                <a:srgbClr val="6189EF"/>
              </a:gs>
            </a:gsLst>
            <a:lin ang="1344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4" name="图片 3" descr="/Users/jevon/Library/Containers/com.kingsoft.wpsoffice.mac/Data/tmp/picturecompress_20250523105032/output_1.pngoutput_1"/>
          <p:cNvPicPr>
            <a:picLocks noChangeAspect="1"/>
          </p:cNvPicPr>
          <p:nvPr/>
        </p:nvPicPr>
        <p:blipFill>
          <a:blip r:embed="rId2"/>
          <a:stretch>
            <a:fillRect/>
          </a:stretch>
        </p:blipFill>
        <p:spPr>
          <a:xfrm>
            <a:off x="1972945" y="1867535"/>
            <a:ext cx="8045450" cy="4531995"/>
          </a:xfrm>
          <a:prstGeom prst="rect">
            <a:avLst/>
          </a:prstGeom>
        </p:spPr>
      </p:pic>
      <p:sp>
        <p:nvSpPr>
          <p:cNvPr id="5" name="文本框 4"/>
          <p:cNvSpPr txBox="1"/>
          <p:nvPr/>
        </p:nvSpPr>
        <p:spPr>
          <a:xfrm>
            <a:off x="740410" y="857250"/>
            <a:ext cx="10550525" cy="829945"/>
          </a:xfrm>
          <a:prstGeom prst="rect">
            <a:avLst/>
          </a:prstGeom>
        </p:spPr>
        <p:txBody>
          <a:bodyPr wrap="square">
            <a:spAutoFit/>
          </a:bodyPr>
          <a:p>
            <a:pPr indent="0" fontAlgn="auto">
              <a:lnSpc>
                <a:spcPct val="150000"/>
              </a:lnSpc>
              <a:spcBef>
                <a:spcPts val="1200"/>
              </a:spcBef>
              <a:spcAft>
                <a:spcPts val="1200"/>
              </a:spcAft>
            </a:pPr>
            <a:r>
              <a:rPr lang="en-US" altLang="zh-CN" sz="1600" b="0" i="0">
                <a:solidFill>
                  <a:srgbClr val="111827"/>
                </a:solidFill>
                <a:latin typeface="system-ui"/>
                <a:ea typeface="system-ui"/>
              </a:rPr>
              <a:t>     </a:t>
            </a:r>
            <a:r>
              <a:rPr lang="zh-CN" altLang="en-US" sz="1600" b="0" i="0">
                <a:solidFill>
                  <a:srgbClr val="111827"/>
                </a:solidFill>
                <a:latin typeface="system-ui"/>
                <a:ea typeface="宋体" charset="0"/>
              </a:rPr>
              <a:t>“超分辨工具”</a:t>
            </a:r>
            <a:r>
              <a:rPr lang="zh-CN" altLang="en-US" sz="1600" b="0" i="0">
                <a:solidFill>
                  <a:srgbClr val="111827"/>
                </a:solidFill>
                <a:latin typeface="system-ui"/>
                <a:ea typeface="system-ui"/>
              </a:rPr>
              <a:t>将低清图像转化为高精度艺术作品，丰富</a:t>
            </a:r>
            <a:r>
              <a:rPr lang="zh-CN" altLang="en-US" sz="1600" b="0" i="0">
                <a:solidFill>
                  <a:srgbClr val="111827"/>
                </a:solidFill>
                <a:latin typeface="system-ui"/>
                <a:ea typeface="system-ui"/>
              </a:rPr>
              <a:t>图像细节，为设计师提供一键式画质提升服务，支撑对画质要求严苛的场景，支持</a:t>
            </a:r>
            <a:r>
              <a:rPr lang="en-US" altLang="zh-CN" sz="1600" b="0" i="0">
                <a:solidFill>
                  <a:srgbClr val="111827"/>
                </a:solidFill>
                <a:latin typeface="system-ui"/>
                <a:ea typeface="system-ui"/>
              </a:rPr>
              <a:t>2</a:t>
            </a:r>
            <a:r>
              <a:rPr lang="zh-CN" altLang="en-US" sz="1600" b="0" i="0">
                <a:solidFill>
                  <a:srgbClr val="111827"/>
                </a:solidFill>
                <a:latin typeface="system-ui"/>
                <a:ea typeface="system-ui"/>
              </a:rPr>
              <a:t>倍、</a:t>
            </a:r>
            <a:r>
              <a:rPr lang="en-US" altLang="zh-CN" sz="1600" b="0" i="0">
                <a:solidFill>
                  <a:srgbClr val="111827"/>
                </a:solidFill>
                <a:latin typeface="system-ui"/>
                <a:ea typeface="system-ui"/>
              </a:rPr>
              <a:t>4</a:t>
            </a:r>
            <a:r>
              <a:rPr lang="zh-CN" altLang="en-US" sz="1600" b="0" i="0">
                <a:solidFill>
                  <a:srgbClr val="111827"/>
                </a:solidFill>
                <a:latin typeface="system-ui"/>
                <a:ea typeface="system-ui"/>
              </a:rPr>
              <a:t>倍超分辨</a:t>
            </a:r>
            <a:r>
              <a:rPr lang="zh-CN" altLang="en-US" sz="1600" b="0" i="0">
                <a:solidFill>
                  <a:srgbClr val="111827"/>
                </a:solidFill>
                <a:latin typeface="system-ui"/>
                <a:ea typeface="system-ui"/>
              </a:rPr>
              <a:t>提升，用户可直接</a:t>
            </a:r>
            <a:r>
              <a:rPr lang="zh-CN" altLang="en-US" sz="1600" b="0" i="0">
                <a:solidFill>
                  <a:srgbClr val="111827"/>
                </a:solidFill>
                <a:latin typeface="system-ui"/>
                <a:ea typeface="system-ui"/>
              </a:rPr>
              <a:t>下载高清</a:t>
            </a:r>
            <a:r>
              <a:rPr lang="zh-CN" altLang="en-US" sz="1600" b="0" i="0">
                <a:solidFill>
                  <a:srgbClr val="111827"/>
                </a:solidFill>
                <a:latin typeface="system-ui"/>
                <a:ea typeface="system-ui"/>
              </a:rPr>
              <a:t>图像，缩短从创作到交付的周期</a:t>
            </a:r>
            <a:r>
              <a:rPr lang="zh-CN" altLang="en-US" sz="1600" b="0" i="0">
                <a:solidFill>
                  <a:srgbClr val="111827"/>
                </a:solidFill>
                <a:latin typeface="system-ui"/>
                <a:ea typeface="system-ui"/>
              </a:rPr>
              <a:t>。</a:t>
            </a:r>
            <a:endParaRPr lang="zh-CN" altLang="en-US" sz="1600" b="0" i="0">
              <a:solidFill>
                <a:srgbClr val="2C2C36"/>
              </a:solidFill>
              <a:latin typeface="system-ui"/>
              <a:ea typeface="system-u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custDataLst>
              <p:tags r:id="rId1"/>
            </p:custDataLst>
          </p:nvPr>
        </p:nvSpPr>
        <p:spPr>
          <a:xfrm>
            <a:off x="346075" y="216535"/>
            <a:ext cx="10565130" cy="460375"/>
          </a:xfrm>
          <a:prstGeom prst="rect">
            <a:avLst/>
          </a:prstGeom>
          <a:noFill/>
        </p:spPr>
        <p:txBody>
          <a:bodyPr wrap="square" rtlCol="0">
            <a:spAutoFit/>
          </a:bodyPr>
          <a:p>
            <a:r>
              <a:rPr lang="zh-CN" altLang="en-US" sz="2400" b="1" dirty="0">
                <a:sym typeface="+mn-ea"/>
              </a:rPr>
              <a:t>智能体驱动下的作品</a:t>
            </a:r>
            <a:r>
              <a:rPr lang="zh-CN" altLang="en-US" sz="2400" b="1" dirty="0">
                <a:sym typeface="+mn-ea"/>
              </a:rPr>
              <a:t>创作</a:t>
            </a:r>
            <a:endParaRPr lang="zh-CN" altLang="en-US" sz="2400" b="1" dirty="0">
              <a:sym typeface="+mn-ea"/>
            </a:endParaRPr>
          </a:p>
        </p:txBody>
      </p:sp>
      <p:sp>
        <p:nvSpPr>
          <p:cNvPr id="13" name="矩形 12"/>
          <p:cNvSpPr/>
          <p:nvPr/>
        </p:nvSpPr>
        <p:spPr>
          <a:xfrm flipV="1">
            <a:off x="440690" y="722630"/>
            <a:ext cx="7004685" cy="76200"/>
          </a:xfrm>
          <a:prstGeom prst="rect">
            <a:avLst/>
          </a:prstGeom>
          <a:gradFill>
            <a:gsLst>
              <a:gs pos="0">
                <a:srgbClr val="5559B6">
                  <a:alpha val="0"/>
                </a:srgbClr>
              </a:gs>
              <a:gs pos="100000">
                <a:srgbClr val="6189EF"/>
              </a:gs>
            </a:gsLst>
            <a:lin ang="1344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Text Box 2"/>
          <p:cNvSpPr txBox="1"/>
          <p:nvPr/>
        </p:nvSpPr>
        <p:spPr>
          <a:xfrm>
            <a:off x="622935" y="747395"/>
            <a:ext cx="10977245" cy="1753235"/>
          </a:xfrm>
          <a:prstGeom prst="rect">
            <a:avLst/>
          </a:prstGeom>
          <a:noFill/>
        </p:spPr>
        <p:txBody>
          <a:bodyPr wrap="square" rtlCol="0">
            <a:spAutoFit/>
          </a:bodyPr>
          <a:p>
            <a:pPr indent="0" fontAlgn="auto">
              <a:lnSpc>
                <a:spcPct val="150000"/>
              </a:lnSpc>
            </a:pPr>
            <a:r>
              <a:rPr lang="en-US" altLang="zh-CN"/>
              <a:t>       LLM</a:t>
            </a:r>
            <a:r>
              <a:rPr lang="zh-CN" altLang="en-US"/>
              <a:t>为智能体提供知识、表达与感知能力，多智能体协同驱动文生图模型、</a:t>
            </a:r>
            <a:r>
              <a:rPr lang="en-US" altLang="zh-CN"/>
              <a:t>LLM</a:t>
            </a:r>
            <a:r>
              <a:rPr lang="zh-CN" altLang="en-US"/>
              <a:t>、</a:t>
            </a:r>
            <a:r>
              <a:rPr lang="en-US" altLang="zh-CN"/>
              <a:t>VLM</a:t>
            </a:r>
            <a:r>
              <a:rPr lang="zh-CN" altLang="en-US"/>
              <a:t>完成文化产品设计与修改。</a:t>
            </a:r>
            <a:r>
              <a:rPr lang="en-US" altLang="zh-CN"/>
              <a:t>AI</a:t>
            </a:r>
            <a:r>
              <a:rPr lang="zh-CN" altLang="en-US"/>
              <a:t>绘画助理能够准确理解用户的意图自主创作意境、生成细腻的图像，并对图像进行价值诠释，让用户无需撰写复杂的提示词，即可释放在广告设计、游戏设计和工艺品设计等领域的创意潜力，探索艺术与技术的无限可能。</a:t>
            </a:r>
            <a:endParaRPr lang="zh-CN" altLang="en-US"/>
          </a:p>
        </p:txBody>
      </p:sp>
      <p:pic>
        <p:nvPicPr>
          <p:cNvPr id="4" name="Picture 1"/>
          <p:cNvPicPr>
            <a:picLocks noChangeAspect="1"/>
          </p:cNvPicPr>
          <p:nvPr/>
        </p:nvPicPr>
        <p:blipFill>
          <a:blip r:embed="rId2"/>
          <a:stretch>
            <a:fillRect/>
          </a:stretch>
        </p:blipFill>
        <p:spPr>
          <a:xfrm>
            <a:off x="458470" y="4262120"/>
            <a:ext cx="11219815" cy="1884680"/>
          </a:xfrm>
          <a:prstGeom prst="rect">
            <a:avLst/>
          </a:prstGeom>
        </p:spPr>
      </p:pic>
      <p:sp>
        <p:nvSpPr>
          <p:cNvPr id="5" name="Rectangles 4"/>
          <p:cNvSpPr/>
          <p:nvPr/>
        </p:nvSpPr>
        <p:spPr>
          <a:xfrm>
            <a:off x="596900" y="2762885"/>
            <a:ext cx="1347470" cy="6978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意图获取</a:t>
            </a:r>
            <a:endParaRPr lang="zh-CN" altLang="en-US"/>
          </a:p>
        </p:txBody>
      </p:sp>
      <p:sp>
        <p:nvSpPr>
          <p:cNvPr id="6" name="Rectangles 5"/>
          <p:cNvSpPr/>
          <p:nvPr/>
        </p:nvSpPr>
        <p:spPr>
          <a:xfrm>
            <a:off x="2512060" y="2762885"/>
            <a:ext cx="1347470" cy="6978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主题创造</a:t>
            </a:r>
            <a:endParaRPr lang="zh-CN" altLang="en-US"/>
          </a:p>
        </p:txBody>
      </p:sp>
      <p:sp>
        <p:nvSpPr>
          <p:cNvPr id="7" name="Rectangles 6"/>
          <p:cNvSpPr/>
          <p:nvPr/>
        </p:nvSpPr>
        <p:spPr>
          <a:xfrm>
            <a:off x="4427220" y="2762885"/>
            <a:ext cx="1347470" cy="6978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美化与创造</a:t>
            </a:r>
            <a:endParaRPr lang="zh-CN" altLang="en-US"/>
          </a:p>
        </p:txBody>
      </p:sp>
      <p:sp>
        <p:nvSpPr>
          <p:cNvPr id="8" name="Rectangles 7"/>
          <p:cNvSpPr/>
          <p:nvPr/>
        </p:nvSpPr>
        <p:spPr>
          <a:xfrm>
            <a:off x="6342380" y="2762885"/>
            <a:ext cx="1347470" cy="6978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作品解读</a:t>
            </a:r>
            <a:endParaRPr lang="zh-CN" altLang="en-US"/>
          </a:p>
        </p:txBody>
      </p:sp>
      <p:sp>
        <p:nvSpPr>
          <p:cNvPr id="9" name="Rectangles 8"/>
          <p:cNvSpPr/>
          <p:nvPr/>
        </p:nvSpPr>
        <p:spPr>
          <a:xfrm>
            <a:off x="8257540" y="2762885"/>
            <a:ext cx="1347470" cy="6978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评估与优化</a:t>
            </a:r>
            <a:endParaRPr lang="zh-CN" altLang="en-US"/>
          </a:p>
        </p:txBody>
      </p:sp>
      <p:sp>
        <p:nvSpPr>
          <p:cNvPr id="10" name="Rectangles 9"/>
          <p:cNvSpPr/>
          <p:nvPr/>
        </p:nvSpPr>
        <p:spPr>
          <a:xfrm>
            <a:off x="10172700" y="2762885"/>
            <a:ext cx="1347470" cy="6978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发布</a:t>
            </a:r>
            <a:endParaRPr lang="zh-CN" altLang="en-US"/>
          </a:p>
        </p:txBody>
      </p:sp>
      <p:cxnSp>
        <p:nvCxnSpPr>
          <p:cNvPr id="11" name="Straight Arrow Connector 10"/>
          <p:cNvCxnSpPr>
            <a:stCxn id="5" idx="3"/>
            <a:endCxn id="6" idx="1"/>
          </p:cNvCxnSpPr>
          <p:nvPr/>
        </p:nvCxnSpPr>
        <p:spPr>
          <a:xfrm>
            <a:off x="1944370" y="3112135"/>
            <a:ext cx="56769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3"/>
            <a:endCxn id="7" idx="1"/>
          </p:cNvCxnSpPr>
          <p:nvPr/>
        </p:nvCxnSpPr>
        <p:spPr>
          <a:xfrm>
            <a:off x="3859530" y="3112135"/>
            <a:ext cx="56769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2"/>
          <p:cNvCxnSpPr>
            <a:stCxn id="7" idx="3"/>
            <a:endCxn id="8" idx="1"/>
          </p:cNvCxnSpPr>
          <p:nvPr/>
        </p:nvCxnSpPr>
        <p:spPr>
          <a:xfrm>
            <a:off x="5774690" y="3112135"/>
            <a:ext cx="56769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3"/>
          <p:cNvCxnSpPr>
            <a:stCxn id="8" idx="3"/>
            <a:endCxn id="9" idx="1"/>
          </p:cNvCxnSpPr>
          <p:nvPr/>
        </p:nvCxnSpPr>
        <p:spPr>
          <a:xfrm>
            <a:off x="7689850" y="3112135"/>
            <a:ext cx="56769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4"/>
          <p:cNvCxnSpPr>
            <a:stCxn id="9" idx="3"/>
            <a:endCxn id="10" idx="1"/>
          </p:cNvCxnSpPr>
          <p:nvPr/>
        </p:nvCxnSpPr>
        <p:spPr>
          <a:xfrm>
            <a:off x="9605010" y="3112135"/>
            <a:ext cx="56769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Elbow Connector 15"/>
          <p:cNvCxnSpPr>
            <a:stCxn id="9" idx="0"/>
            <a:endCxn id="7" idx="0"/>
          </p:cNvCxnSpPr>
          <p:nvPr/>
        </p:nvCxnSpPr>
        <p:spPr>
          <a:xfrm rot="16200000" flipV="1">
            <a:off x="7016115" y="847725"/>
            <a:ext cx="3175" cy="3830320"/>
          </a:xfrm>
          <a:prstGeom prst="bentConnector3">
            <a:avLst>
              <a:gd name="adj1" fmla="val 75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Elbow Connector 16"/>
          <p:cNvCxnSpPr>
            <a:stCxn id="9" idx="2"/>
            <a:endCxn id="6" idx="2"/>
          </p:cNvCxnSpPr>
          <p:nvPr/>
        </p:nvCxnSpPr>
        <p:spPr>
          <a:xfrm rot="5400000">
            <a:off x="6058535" y="588010"/>
            <a:ext cx="3175" cy="5745480"/>
          </a:xfrm>
          <a:prstGeom prst="bentConnector3">
            <a:avLst>
              <a:gd name="adj1" fmla="val 7550000"/>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custDataLst>
              <p:tags r:id="rId1"/>
            </p:custDataLst>
          </p:nvPr>
        </p:nvSpPr>
        <p:spPr>
          <a:xfrm>
            <a:off x="346075" y="216535"/>
            <a:ext cx="10565130" cy="460375"/>
          </a:xfrm>
          <a:prstGeom prst="rect">
            <a:avLst/>
          </a:prstGeom>
          <a:noFill/>
        </p:spPr>
        <p:txBody>
          <a:bodyPr wrap="square" rtlCol="0">
            <a:spAutoFit/>
          </a:bodyPr>
          <a:p>
            <a:r>
              <a:rPr lang="zh-CN" altLang="en-US" sz="2400" b="1" dirty="0">
                <a:sym typeface="+mn-ea"/>
              </a:rPr>
              <a:t>智能体辅助插画</a:t>
            </a:r>
            <a:r>
              <a:rPr lang="zh-CN" altLang="en-US" sz="2400" b="1" dirty="0">
                <a:sym typeface="+mn-ea"/>
              </a:rPr>
              <a:t>设计</a:t>
            </a:r>
            <a:endParaRPr lang="zh-CN" altLang="en-US" sz="2400" b="1" dirty="0">
              <a:sym typeface="+mn-ea"/>
            </a:endParaRPr>
          </a:p>
        </p:txBody>
      </p:sp>
      <p:sp>
        <p:nvSpPr>
          <p:cNvPr id="13" name="矩形 12"/>
          <p:cNvSpPr/>
          <p:nvPr/>
        </p:nvSpPr>
        <p:spPr>
          <a:xfrm flipV="1">
            <a:off x="440690" y="722630"/>
            <a:ext cx="7004685" cy="76200"/>
          </a:xfrm>
          <a:prstGeom prst="rect">
            <a:avLst/>
          </a:prstGeom>
          <a:gradFill>
            <a:gsLst>
              <a:gs pos="0">
                <a:srgbClr val="5559B6">
                  <a:alpha val="0"/>
                </a:srgbClr>
              </a:gs>
              <a:gs pos="100000">
                <a:srgbClr val="6189EF"/>
              </a:gs>
            </a:gsLst>
            <a:lin ang="1344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3" name="Picture 2"/>
          <p:cNvPicPr>
            <a:picLocks noChangeAspect="1"/>
          </p:cNvPicPr>
          <p:nvPr/>
        </p:nvPicPr>
        <p:blipFill>
          <a:blip r:embed="rId2"/>
          <a:stretch>
            <a:fillRect/>
          </a:stretch>
        </p:blipFill>
        <p:spPr>
          <a:xfrm>
            <a:off x="9149715" y="1422400"/>
            <a:ext cx="2673350" cy="5077460"/>
          </a:xfrm>
          <a:prstGeom prst="rect">
            <a:avLst/>
          </a:prstGeom>
        </p:spPr>
      </p:pic>
      <p:pic>
        <p:nvPicPr>
          <p:cNvPr id="4" name="Picture 3"/>
          <p:cNvPicPr>
            <a:picLocks noChangeAspect="1"/>
          </p:cNvPicPr>
          <p:nvPr/>
        </p:nvPicPr>
        <p:blipFill>
          <a:blip r:embed="rId3"/>
          <a:stretch>
            <a:fillRect/>
          </a:stretch>
        </p:blipFill>
        <p:spPr>
          <a:xfrm>
            <a:off x="7134225" y="1422400"/>
            <a:ext cx="1910080" cy="1412240"/>
          </a:xfrm>
          <a:prstGeom prst="rect">
            <a:avLst/>
          </a:prstGeom>
        </p:spPr>
      </p:pic>
      <p:pic>
        <p:nvPicPr>
          <p:cNvPr id="5" name="Picture 4"/>
          <p:cNvPicPr>
            <a:picLocks noChangeAspect="1"/>
          </p:cNvPicPr>
          <p:nvPr/>
        </p:nvPicPr>
        <p:blipFill>
          <a:blip r:embed="rId4"/>
          <a:stretch>
            <a:fillRect/>
          </a:stretch>
        </p:blipFill>
        <p:spPr>
          <a:xfrm>
            <a:off x="3985895" y="1422400"/>
            <a:ext cx="3100070" cy="2971800"/>
          </a:xfrm>
          <a:prstGeom prst="rect">
            <a:avLst/>
          </a:prstGeom>
        </p:spPr>
      </p:pic>
      <p:pic>
        <p:nvPicPr>
          <p:cNvPr id="7" name="Picture 6" descr="/Users/jevon/Library/Containers/com.kingsoft.wpsoffice.mac/Data/tmp/picturecompress_20250523112820/output_1.pngoutput_1"/>
          <p:cNvPicPr>
            <a:picLocks noChangeAspect="1"/>
          </p:cNvPicPr>
          <p:nvPr/>
        </p:nvPicPr>
        <p:blipFill>
          <a:blip r:embed="rId5"/>
          <a:stretch>
            <a:fillRect/>
          </a:stretch>
        </p:blipFill>
        <p:spPr>
          <a:xfrm>
            <a:off x="411480" y="1422400"/>
            <a:ext cx="3499485" cy="1868805"/>
          </a:xfrm>
          <a:prstGeom prst="rect">
            <a:avLst/>
          </a:prstGeom>
        </p:spPr>
      </p:pic>
      <p:pic>
        <p:nvPicPr>
          <p:cNvPr id="8" name="Picture 7"/>
          <p:cNvPicPr>
            <a:picLocks noChangeAspect="1"/>
          </p:cNvPicPr>
          <p:nvPr/>
        </p:nvPicPr>
        <p:blipFill>
          <a:blip r:embed="rId6"/>
          <a:stretch>
            <a:fillRect/>
          </a:stretch>
        </p:blipFill>
        <p:spPr>
          <a:xfrm>
            <a:off x="410210" y="3448050"/>
            <a:ext cx="3505835" cy="3092450"/>
          </a:xfrm>
          <a:prstGeom prst="rect">
            <a:avLst/>
          </a:prstGeom>
        </p:spPr>
      </p:pic>
      <p:pic>
        <p:nvPicPr>
          <p:cNvPr id="9" name="Picture 8" descr="/Users/jevon/Library/Containers/com.kingsoft.wpsoffice.mac/Data/tmp/picturecompress_20250523112820/output_2.pngoutput_2"/>
          <p:cNvPicPr>
            <a:picLocks noChangeAspect="1"/>
          </p:cNvPicPr>
          <p:nvPr/>
        </p:nvPicPr>
        <p:blipFill>
          <a:blip r:embed="rId7"/>
          <a:stretch>
            <a:fillRect/>
          </a:stretch>
        </p:blipFill>
        <p:spPr>
          <a:xfrm>
            <a:off x="3985895" y="4521835"/>
            <a:ext cx="3112770" cy="2018665"/>
          </a:xfrm>
          <a:prstGeom prst="rect">
            <a:avLst/>
          </a:prstGeom>
        </p:spPr>
      </p:pic>
      <p:pic>
        <p:nvPicPr>
          <p:cNvPr id="10" name="Picture 9"/>
          <p:cNvPicPr>
            <a:picLocks noChangeAspect="1"/>
          </p:cNvPicPr>
          <p:nvPr/>
        </p:nvPicPr>
        <p:blipFill>
          <a:blip r:embed="rId8"/>
          <a:stretch>
            <a:fillRect/>
          </a:stretch>
        </p:blipFill>
        <p:spPr>
          <a:xfrm>
            <a:off x="7127875" y="2898775"/>
            <a:ext cx="1915795" cy="1737995"/>
          </a:xfrm>
          <a:prstGeom prst="rect">
            <a:avLst/>
          </a:prstGeom>
        </p:spPr>
      </p:pic>
      <p:pic>
        <p:nvPicPr>
          <p:cNvPr id="11" name="Picture 10"/>
          <p:cNvPicPr>
            <a:picLocks noChangeAspect="1"/>
          </p:cNvPicPr>
          <p:nvPr/>
        </p:nvPicPr>
        <p:blipFill>
          <a:blip r:embed="rId9"/>
          <a:stretch>
            <a:fillRect/>
          </a:stretch>
        </p:blipFill>
        <p:spPr>
          <a:xfrm>
            <a:off x="7143115" y="4770755"/>
            <a:ext cx="1943100" cy="176974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custDataLst>
              <p:tags r:id="rId1"/>
            </p:custDataLst>
          </p:nvPr>
        </p:nvSpPr>
        <p:spPr>
          <a:xfrm>
            <a:off x="346075" y="216535"/>
            <a:ext cx="10565130" cy="460375"/>
          </a:xfrm>
          <a:prstGeom prst="rect">
            <a:avLst/>
          </a:prstGeom>
          <a:noFill/>
        </p:spPr>
        <p:txBody>
          <a:bodyPr wrap="square" rtlCol="0">
            <a:spAutoFit/>
          </a:bodyPr>
          <a:p>
            <a:r>
              <a:rPr lang="zh-CN" altLang="en-US" sz="2400" b="1" dirty="0">
                <a:sym typeface="+mn-ea"/>
              </a:rPr>
              <a:t>智能体辅助个人写真</a:t>
            </a:r>
            <a:r>
              <a:rPr lang="zh-CN" altLang="en-US" sz="2400" b="1" dirty="0">
                <a:sym typeface="+mn-ea"/>
              </a:rPr>
              <a:t>场景设计</a:t>
            </a:r>
            <a:endParaRPr lang="zh-CN" altLang="en-US" sz="2400" b="1" dirty="0">
              <a:sym typeface="+mn-ea"/>
            </a:endParaRPr>
          </a:p>
        </p:txBody>
      </p:sp>
      <p:sp>
        <p:nvSpPr>
          <p:cNvPr id="13" name="矩形 12"/>
          <p:cNvSpPr/>
          <p:nvPr/>
        </p:nvSpPr>
        <p:spPr>
          <a:xfrm flipV="1">
            <a:off x="440690" y="722630"/>
            <a:ext cx="7004685" cy="76200"/>
          </a:xfrm>
          <a:prstGeom prst="rect">
            <a:avLst/>
          </a:prstGeom>
          <a:gradFill>
            <a:gsLst>
              <a:gs pos="0">
                <a:srgbClr val="5559B6">
                  <a:alpha val="0"/>
                </a:srgbClr>
              </a:gs>
              <a:gs pos="100000">
                <a:srgbClr val="6189EF"/>
              </a:gs>
            </a:gsLst>
            <a:lin ang="1344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7" name="Picture 3" descr="/Users/jevon/Library/Containers/com.kingsoft.wpsoffice.mac/Data/tmp/picturecompress_20250523112849/output_1.pngoutput_1"/>
          <p:cNvPicPr>
            <a:picLocks noChangeAspect="1"/>
          </p:cNvPicPr>
          <p:nvPr/>
        </p:nvPicPr>
        <p:blipFill>
          <a:blip r:embed="rId2"/>
          <a:stretch>
            <a:fillRect/>
          </a:stretch>
        </p:blipFill>
        <p:spPr>
          <a:xfrm>
            <a:off x="1073150" y="1183640"/>
            <a:ext cx="9762490" cy="2462530"/>
          </a:xfrm>
          <a:prstGeom prst="rect">
            <a:avLst/>
          </a:prstGeom>
        </p:spPr>
      </p:pic>
      <p:pic>
        <p:nvPicPr>
          <p:cNvPr id="20" name="Picture 4" descr="/Users/jevon/Library/Containers/com.kingsoft.wpsoffice.mac/Data/tmp/picturecompress_20250523112849/output_2.pngoutput_2"/>
          <p:cNvPicPr>
            <a:picLocks noChangeAspect="1"/>
          </p:cNvPicPr>
          <p:nvPr/>
        </p:nvPicPr>
        <p:blipFill>
          <a:blip r:embed="rId3"/>
          <a:stretch>
            <a:fillRect/>
          </a:stretch>
        </p:blipFill>
        <p:spPr>
          <a:xfrm>
            <a:off x="1073150" y="3853815"/>
            <a:ext cx="9806305" cy="247396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custDataLst>
              <p:tags r:id="rId1"/>
            </p:custDataLst>
          </p:nvPr>
        </p:nvSpPr>
        <p:spPr>
          <a:xfrm>
            <a:off x="346075" y="216535"/>
            <a:ext cx="10565130" cy="460375"/>
          </a:xfrm>
          <a:prstGeom prst="rect">
            <a:avLst/>
          </a:prstGeom>
          <a:noFill/>
        </p:spPr>
        <p:txBody>
          <a:bodyPr wrap="square" rtlCol="0">
            <a:spAutoFit/>
          </a:bodyPr>
          <a:p>
            <a:r>
              <a:rPr lang="zh-CN" altLang="en-US" sz="2400" b="1" dirty="0">
                <a:sym typeface="+mn-ea"/>
              </a:rPr>
              <a:t>智能体辅助广告设计（</a:t>
            </a:r>
            <a:r>
              <a:rPr lang="zh-CN" altLang="en-US" sz="2400" b="1" dirty="0">
                <a:sym typeface="+mn-ea"/>
              </a:rPr>
              <a:t>一）</a:t>
            </a:r>
            <a:endParaRPr lang="zh-CN" altLang="en-US" sz="2400" b="1" dirty="0">
              <a:sym typeface="+mn-ea"/>
            </a:endParaRPr>
          </a:p>
        </p:txBody>
      </p:sp>
      <p:sp>
        <p:nvSpPr>
          <p:cNvPr id="13" name="矩形 12"/>
          <p:cNvSpPr/>
          <p:nvPr/>
        </p:nvSpPr>
        <p:spPr>
          <a:xfrm flipV="1">
            <a:off x="440690" y="722630"/>
            <a:ext cx="7004685" cy="76200"/>
          </a:xfrm>
          <a:prstGeom prst="rect">
            <a:avLst/>
          </a:prstGeom>
          <a:gradFill>
            <a:gsLst>
              <a:gs pos="0">
                <a:srgbClr val="5559B6">
                  <a:alpha val="0"/>
                </a:srgbClr>
              </a:gs>
              <a:gs pos="100000">
                <a:srgbClr val="6189EF"/>
              </a:gs>
            </a:gsLst>
            <a:lin ang="1344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4" name="Picture 3"/>
          <p:cNvPicPr>
            <a:picLocks noChangeAspect="1"/>
          </p:cNvPicPr>
          <p:nvPr/>
        </p:nvPicPr>
        <p:blipFill>
          <a:blip r:embed="rId2"/>
          <a:stretch>
            <a:fillRect/>
          </a:stretch>
        </p:blipFill>
        <p:spPr>
          <a:xfrm>
            <a:off x="1279525" y="3642360"/>
            <a:ext cx="2338705" cy="2324100"/>
          </a:xfrm>
          <a:prstGeom prst="rect">
            <a:avLst/>
          </a:prstGeom>
        </p:spPr>
      </p:pic>
      <p:pic>
        <p:nvPicPr>
          <p:cNvPr id="5" name="Picture 4"/>
          <p:cNvPicPr>
            <a:picLocks noChangeAspect="1"/>
          </p:cNvPicPr>
          <p:nvPr/>
        </p:nvPicPr>
        <p:blipFill>
          <a:blip r:embed="rId3"/>
          <a:stretch>
            <a:fillRect/>
          </a:stretch>
        </p:blipFill>
        <p:spPr>
          <a:xfrm>
            <a:off x="1279525" y="1204595"/>
            <a:ext cx="2338705" cy="2324100"/>
          </a:xfrm>
          <a:prstGeom prst="rect">
            <a:avLst/>
          </a:prstGeom>
        </p:spPr>
      </p:pic>
      <p:pic>
        <p:nvPicPr>
          <p:cNvPr id="6" name="Picture 5"/>
          <p:cNvPicPr>
            <a:picLocks noChangeAspect="1"/>
          </p:cNvPicPr>
          <p:nvPr/>
        </p:nvPicPr>
        <p:blipFill>
          <a:blip r:embed="rId4"/>
          <a:stretch>
            <a:fillRect/>
          </a:stretch>
        </p:blipFill>
        <p:spPr>
          <a:xfrm>
            <a:off x="3692525" y="1223645"/>
            <a:ext cx="2338705" cy="2324100"/>
          </a:xfrm>
          <a:prstGeom prst="rect">
            <a:avLst/>
          </a:prstGeom>
        </p:spPr>
      </p:pic>
      <p:pic>
        <p:nvPicPr>
          <p:cNvPr id="7" name="Picture 6"/>
          <p:cNvPicPr>
            <a:picLocks noChangeAspect="1"/>
          </p:cNvPicPr>
          <p:nvPr/>
        </p:nvPicPr>
        <p:blipFill>
          <a:blip r:embed="rId5"/>
          <a:stretch>
            <a:fillRect/>
          </a:stretch>
        </p:blipFill>
        <p:spPr>
          <a:xfrm>
            <a:off x="3692525" y="3642360"/>
            <a:ext cx="2338705" cy="2324100"/>
          </a:xfrm>
          <a:prstGeom prst="rect">
            <a:avLst/>
          </a:prstGeom>
        </p:spPr>
      </p:pic>
      <p:pic>
        <p:nvPicPr>
          <p:cNvPr id="8" name="Picture 7"/>
          <p:cNvPicPr>
            <a:picLocks noChangeAspect="1"/>
          </p:cNvPicPr>
          <p:nvPr/>
        </p:nvPicPr>
        <p:blipFill>
          <a:blip r:embed="rId6"/>
          <a:stretch>
            <a:fillRect/>
          </a:stretch>
        </p:blipFill>
        <p:spPr>
          <a:xfrm>
            <a:off x="6169025" y="1223645"/>
            <a:ext cx="2338705" cy="2324100"/>
          </a:xfrm>
          <a:prstGeom prst="rect">
            <a:avLst/>
          </a:prstGeom>
        </p:spPr>
      </p:pic>
      <p:pic>
        <p:nvPicPr>
          <p:cNvPr id="9" name="Picture 8"/>
          <p:cNvPicPr>
            <a:picLocks noChangeAspect="1"/>
          </p:cNvPicPr>
          <p:nvPr/>
        </p:nvPicPr>
        <p:blipFill>
          <a:blip r:embed="rId7"/>
          <a:stretch>
            <a:fillRect/>
          </a:stretch>
        </p:blipFill>
        <p:spPr>
          <a:xfrm>
            <a:off x="6169025" y="3642360"/>
            <a:ext cx="2338705" cy="2324100"/>
          </a:xfrm>
          <a:prstGeom prst="rect">
            <a:avLst/>
          </a:prstGeom>
        </p:spPr>
      </p:pic>
      <p:pic>
        <p:nvPicPr>
          <p:cNvPr id="10" name="Picture 9"/>
          <p:cNvPicPr>
            <a:picLocks noChangeAspect="1"/>
          </p:cNvPicPr>
          <p:nvPr/>
        </p:nvPicPr>
        <p:blipFill>
          <a:blip r:embed="rId8"/>
          <a:stretch>
            <a:fillRect/>
          </a:stretch>
        </p:blipFill>
        <p:spPr>
          <a:xfrm>
            <a:off x="8587740" y="1204595"/>
            <a:ext cx="2338705" cy="2342515"/>
          </a:xfrm>
          <a:prstGeom prst="rect">
            <a:avLst/>
          </a:prstGeom>
        </p:spPr>
      </p:pic>
      <p:pic>
        <p:nvPicPr>
          <p:cNvPr id="11" name="Picture 10"/>
          <p:cNvPicPr>
            <a:picLocks noChangeAspect="1"/>
          </p:cNvPicPr>
          <p:nvPr/>
        </p:nvPicPr>
        <p:blipFill>
          <a:blip r:embed="rId9"/>
          <a:stretch>
            <a:fillRect/>
          </a:stretch>
        </p:blipFill>
        <p:spPr>
          <a:xfrm>
            <a:off x="8587740" y="3642360"/>
            <a:ext cx="2319655" cy="23241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custDataLst>
              <p:tags r:id="rId1"/>
            </p:custDataLst>
          </p:nvPr>
        </p:nvSpPr>
        <p:spPr>
          <a:xfrm>
            <a:off x="346075" y="216535"/>
            <a:ext cx="10565130" cy="460375"/>
          </a:xfrm>
          <a:prstGeom prst="rect">
            <a:avLst/>
          </a:prstGeom>
          <a:noFill/>
        </p:spPr>
        <p:txBody>
          <a:bodyPr wrap="square" rtlCol="0">
            <a:spAutoFit/>
          </a:bodyPr>
          <a:p>
            <a:r>
              <a:rPr lang="zh-CN" altLang="en-US" sz="2400" b="1" dirty="0">
                <a:sym typeface="+mn-ea"/>
              </a:rPr>
              <a:t>智能体辅助广告设计（</a:t>
            </a:r>
            <a:r>
              <a:rPr lang="zh-CN" altLang="en-US" sz="2400" b="1" dirty="0">
                <a:sym typeface="+mn-ea"/>
              </a:rPr>
              <a:t>二）</a:t>
            </a:r>
            <a:endParaRPr lang="zh-CN" altLang="en-US" sz="2400" b="1" dirty="0">
              <a:sym typeface="+mn-ea"/>
            </a:endParaRPr>
          </a:p>
        </p:txBody>
      </p:sp>
      <p:sp>
        <p:nvSpPr>
          <p:cNvPr id="13" name="矩形 12"/>
          <p:cNvSpPr/>
          <p:nvPr/>
        </p:nvSpPr>
        <p:spPr>
          <a:xfrm flipV="1">
            <a:off x="440690" y="722630"/>
            <a:ext cx="7004685" cy="76200"/>
          </a:xfrm>
          <a:prstGeom prst="rect">
            <a:avLst/>
          </a:prstGeom>
          <a:gradFill>
            <a:gsLst>
              <a:gs pos="0">
                <a:srgbClr val="5559B6">
                  <a:alpha val="0"/>
                </a:srgbClr>
              </a:gs>
              <a:gs pos="100000">
                <a:srgbClr val="6189EF"/>
              </a:gs>
            </a:gsLst>
            <a:lin ang="1344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Text Box 1"/>
          <p:cNvSpPr txBox="1"/>
          <p:nvPr/>
        </p:nvSpPr>
        <p:spPr>
          <a:xfrm>
            <a:off x="6203315" y="795655"/>
            <a:ext cx="4868545" cy="5723890"/>
          </a:xfrm>
          <a:prstGeom prst="rect">
            <a:avLst/>
          </a:prstGeom>
          <a:noFill/>
        </p:spPr>
        <p:txBody>
          <a:bodyPr wrap="square" rtlCol="0" anchor="t">
            <a:spAutoFit/>
          </a:bodyPr>
          <a:p>
            <a:r>
              <a:rPr lang="en-US"/>
              <a:t>设计理念：</a:t>
            </a:r>
            <a:endParaRPr lang="en-US"/>
          </a:p>
          <a:p>
            <a:r>
              <a:rPr lang="en-US" sz="1600"/>
              <a:t>该设计散发出一种有趣而诱人的美学，旨在捕捉夏季点心的精髓。在酥脆的冰块上战略性地叠放生动的草莓，再加上一片明亮的柠檬片，表明了人们对使用新鲜天然食材的承诺。该饮料的颜色梯度，从草莓红的强度到饮料柔软半透明的粉红色，暗示着一种大胆而平衡的味觉体验。</a:t>
            </a:r>
            <a:endParaRPr lang="en-US" sz="1600"/>
          </a:p>
          <a:p>
            <a:endParaRPr lang="en-US"/>
          </a:p>
          <a:p>
            <a:r>
              <a:rPr lang="en-US"/>
              <a:t>产品名称：</a:t>
            </a:r>
            <a:endParaRPr lang="en-US"/>
          </a:p>
          <a:p>
            <a:r>
              <a:rPr lang="en-US" sz="1600"/>
              <a:t>夏日浆果柑橘宝绮思</a:t>
            </a:r>
            <a:endParaRPr lang="en-US"/>
          </a:p>
          <a:p>
            <a:endParaRPr lang="en-US"/>
          </a:p>
          <a:p>
            <a:r>
              <a:rPr lang="en-US"/>
              <a:t>产品类别：</a:t>
            </a:r>
            <a:endParaRPr lang="en-US"/>
          </a:p>
          <a:p>
            <a:r>
              <a:rPr lang="en-US" sz="1600"/>
              <a:t>这是一款注入水果的鸡尾酒，是一种不含酒精的混合物，旨在提供一种复杂的呈现方式，散发出浓郁的水果味。</a:t>
            </a:r>
            <a:endParaRPr lang="en-US" sz="1600"/>
          </a:p>
          <a:p>
            <a:endParaRPr lang="en-US"/>
          </a:p>
          <a:p>
            <a:r>
              <a:rPr lang="en-US"/>
              <a:t>目标受众：</a:t>
            </a:r>
            <a:endParaRPr lang="en-US"/>
          </a:p>
          <a:p>
            <a:r>
              <a:rPr lang="en-US" sz="1600"/>
              <a:t>这种饮料是为寻求优质、美观的茶点选择的消费者量身定制的。它针对的是注重健康的现代人，他们重视优质食材和口味的融合。该演示文稿表明，这是为一个不仅关心口味，还关心饮料视觉吸引力的人群准备的。</a:t>
            </a:r>
            <a:endParaRPr lang="en-US" sz="1600"/>
          </a:p>
        </p:txBody>
      </p:sp>
      <p:pic>
        <p:nvPicPr>
          <p:cNvPr id="5" name="图片 4" descr="image (23)"/>
          <p:cNvPicPr>
            <a:picLocks noChangeAspect="1"/>
          </p:cNvPicPr>
          <p:nvPr/>
        </p:nvPicPr>
        <p:blipFill>
          <a:blip r:embed="rId2"/>
          <a:stretch>
            <a:fillRect/>
          </a:stretch>
        </p:blipFill>
        <p:spPr>
          <a:xfrm>
            <a:off x="418465" y="1348105"/>
            <a:ext cx="2468245" cy="2468245"/>
          </a:xfrm>
          <a:prstGeom prst="rect">
            <a:avLst/>
          </a:prstGeom>
        </p:spPr>
      </p:pic>
      <p:pic>
        <p:nvPicPr>
          <p:cNvPr id="6" name="图片 5" descr="image (22)"/>
          <p:cNvPicPr>
            <a:picLocks noChangeAspect="1"/>
          </p:cNvPicPr>
          <p:nvPr/>
        </p:nvPicPr>
        <p:blipFill>
          <a:blip r:embed="rId3"/>
          <a:stretch>
            <a:fillRect/>
          </a:stretch>
        </p:blipFill>
        <p:spPr>
          <a:xfrm>
            <a:off x="3086735" y="1348105"/>
            <a:ext cx="2456815" cy="2456815"/>
          </a:xfrm>
          <a:prstGeom prst="rect">
            <a:avLst/>
          </a:prstGeom>
        </p:spPr>
      </p:pic>
      <p:pic>
        <p:nvPicPr>
          <p:cNvPr id="7" name="图片 6" descr="image (24)"/>
          <p:cNvPicPr>
            <a:picLocks noChangeAspect="1"/>
          </p:cNvPicPr>
          <p:nvPr/>
        </p:nvPicPr>
        <p:blipFill>
          <a:blip r:embed="rId4"/>
          <a:stretch>
            <a:fillRect/>
          </a:stretch>
        </p:blipFill>
        <p:spPr>
          <a:xfrm>
            <a:off x="418465" y="3891915"/>
            <a:ext cx="2512695" cy="2512695"/>
          </a:xfrm>
          <a:prstGeom prst="rect">
            <a:avLst/>
          </a:prstGeom>
        </p:spPr>
      </p:pic>
      <p:pic>
        <p:nvPicPr>
          <p:cNvPr id="8" name="图片 7" descr="image (28)"/>
          <p:cNvPicPr>
            <a:picLocks noChangeAspect="1"/>
          </p:cNvPicPr>
          <p:nvPr/>
        </p:nvPicPr>
        <p:blipFill>
          <a:blip r:embed="rId5"/>
          <a:stretch>
            <a:fillRect/>
          </a:stretch>
        </p:blipFill>
        <p:spPr>
          <a:xfrm>
            <a:off x="3086735" y="3891915"/>
            <a:ext cx="2534920" cy="253492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custDataLst>
              <p:tags r:id="rId1"/>
            </p:custDataLst>
          </p:nvPr>
        </p:nvSpPr>
        <p:spPr>
          <a:xfrm>
            <a:off x="346075" y="216535"/>
            <a:ext cx="10565130" cy="460375"/>
          </a:xfrm>
          <a:prstGeom prst="rect">
            <a:avLst/>
          </a:prstGeom>
          <a:noFill/>
        </p:spPr>
        <p:txBody>
          <a:bodyPr wrap="square" rtlCol="0">
            <a:spAutoFit/>
          </a:bodyPr>
          <a:p>
            <a:r>
              <a:rPr lang="zh-CN" altLang="en-US" sz="2400" b="1" dirty="0">
                <a:sym typeface="+mn-ea"/>
              </a:rPr>
              <a:t>智能体辅助广告设计（</a:t>
            </a:r>
            <a:r>
              <a:rPr lang="zh-CN" altLang="en-US" sz="2400" b="1" dirty="0">
                <a:sym typeface="+mn-ea"/>
              </a:rPr>
              <a:t>三）</a:t>
            </a:r>
            <a:endParaRPr lang="zh-CN" altLang="en-US" sz="2400" b="1" dirty="0">
              <a:sym typeface="+mn-ea"/>
            </a:endParaRPr>
          </a:p>
        </p:txBody>
      </p:sp>
      <p:sp>
        <p:nvSpPr>
          <p:cNvPr id="13" name="矩形 12"/>
          <p:cNvSpPr/>
          <p:nvPr/>
        </p:nvSpPr>
        <p:spPr>
          <a:xfrm flipV="1">
            <a:off x="440690" y="722630"/>
            <a:ext cx="7004685" cy="76200"/>
          </a:xfrm>
          <a:prstGeom prst="rect">
            <a:avLst/>
          </a:prstGeom>
          <a:gradFill>
            <a:gsLst>
              <a:gs pos="0">
                <a:srgbClr val="5559B6">
                  <a:alpha val="0"/>
                </a:srgbClr>
              </a:gs>
              <a:gs pos="100000">
                <a:srgbClr val="6189EF"/>
              </a:gs>
            </a:gsLst>
            <a:lin ang="1344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4" name="图片 3" descr="image (43)"/>
          <p:cNvPicPr>
            <a:picLocks noChangeAspect="1"/>
          </p:cNvPicPr>
          <p:nvPr/>
        </p:nvPicPr>
        <p:blipFill>
          <a:blip r:embed="rId2"/>
          <a:stretch>
            <a:fillRect/>
          </a:stretch>
        </p:blipFill>
        <p:spPr>
          <a:xfrm>
            <a:off x="2566035" y="932815"/>
            <a:ext cx="2762250" cy="2762250"/>
          </a:xfrm>
          <a:prstGeom prst="rect">
            <a:avLst/>
          </a:prstGeom>
        </p:spPr>
      </p:pic>
      <p:pic>
        <p:nvPicPr>
          <p:cNvPr id="5" name="图片 4" descr="image (40)"/>
          <p:cNvPicPr>
            <a:picLocks noChangeAspect="1"/>
          </p:cNvPicPr>
          <p:nvPr/>
        </p:nvPicPr>
        <p:blipFill>
          <a:blip r:embed="rId3"/>
          <a:stretch>
            <a:fillRect/>
          </a:stretch>
        </p:blipFill>
        <p:spPr>
          <a:xfrm>
            <a:off x="2566035" y="3935730"/>
            <a:ext cx="2762250" cy="2762250"/>
          </a:xfrm>
          <a:prstGeom prst="rect">
            <a:avLst/>
          </a:prstGeom>
        </p:spPr>
      </p:pic>
      <p:pic>
        <p:nvPicPr>
          <p:cNvPr id="6" name="图片 5" descr="image (41)"/>
          <p:cNvPicPr>
            <a:picLocks noChangeAspect="1"/>
          </p:cNvPicPr>
          <p:nvPr/>
        </p:nvPicPr>
        <p:blipFill>
          <a:blip r:embed="rId4"/>
          <a:stretch>
            <a:fillRect/>
          </a:stretch>
        </p:blipFill>
        <p:spPr>
          <a:xfrm>
            <a:off x="5638800" y="3935730"/>
            <a:ext cx="2762250" cy="2762250"/>
          </a:xfrm>
          <a:prstGeom prst="rect">
            <a:avLst/>
          </a:prstGeom>
        </p:spPr>
      </p:pic>
      <p:pic>
        <p:nvPicPr>
          <p:cNvPr id="7" name="图片 6" descr="image (42)"/>
          <p:cNvPicPr>
            <a:picLocks noChangeAspect="1"/>
          </p:cNvPicPr>
          <p:nvPr/>
        </p:nvPicPr>
        <p:blipFill>
          <a:blip r:embed="rId5"/>
          <a:stretch>
            <a:fillRect/>
          </a:stretch>
        </p:blipFill>
        <p:spPr>
          <a:xfrm>
            <a:off x="5638800" y="932815"/>
            <a:ext cx="2762250" cy="27622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custDataLst>
              <p:tags r:id="rId1"/>
            </p:custDataLst>
          </p:nvPr>
        </p:nvSpPr>
        <p:spPr>
          <a:xfrm>
            <a:off x="346075" y="216535"/>
            <a:ext cx="10565130" cy="460375"/>
          </a:xfrm>
          <a:prstGeom prst="rect">
            <a:avLst/>
          </a:prstGeom>
          <a:noFill/>
        </p:spPr>
        <p:txBody>
          <a:bodyPr wrap="square" rtlCol="0">
            <a:spAutoFit/>
          </a:bodyPr>
          <a:p>
            <a:r>
              <a:rPr lang="zh-CN" altLang="en-US" sz="2400" b="1" dirty="0">
                <a:sym typeface="+mn-ea"/>
              </a:rPr>
              <a:t>我的</a:t>
            </a:r>
            <a:r>
              <a:rPr lang="zh-CN" altLang="en-US" sz="2400" b="1" dirty="0">
                <a:sym typeface="+mn-ea"/>
              </a:rPr>
              <a:t>工作区</a:t>
            </a:r>
            <a:endParaRPr lang="zh-CN" altLang="en-US" sz="2400" b="1" dirty="0">
              <a:sym typeface="+mn-ea"/>
            </a:endParaRPr>
          </a:p>
        </p:txBody>
      </p:sp>
      <p:sp>
        <p:nvSpPr>
          <p:cNvPr id="13" name="矩形 12"/>
          <p:cNvSpPr/>
          <p:nvPr/>
        </p:nvSpPr>
        <p:spPr>
          <a:xfrm flipV="1">
            <a:off x="440690" y="722630"/>
            <a:ext cx="7004685" cy="76200"/>
          </a:xfrm>
          <a:prstGeom prst="rect">
            <a:avLst/>
          </a:prstGeom>
          <a:gradFill>
            <a:gsLst>
              <a:gs pos="0">
                <a:srgbClr val="5559B6">
                  <a:alpha val="0"/>
                </a:srgbClr>
              </a:gs>
              <a:gs pos="100000">
                <a:srgbClr val="6189EF"/>
              </a:gs>
            </a:gsLst>
            <a:lin ang="1344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3" name="Picture 1" descr="/Users/jevon/Library/Containers/com.kingsoft.wpsoffice.mac/Data/tmp/picturecompress_20250523113116/output_1.pngoutput_1"/>
          <p:cNvPicPr>
            <a:picLocks noChangeAspect="1"/>
          </p:cNvPicPr>
          <p:nvPr/>
        </p:nvPicPr>
        <p:blipFill>
          <a:blip r:embed="rId2"/>
          <a:stretch>
            <a:fillRect/>
          </a:stretch>
        </p:blipFill>
        <p:spPr>
          <a:xfrm>
            <a:off x="2220595" y="2002155"/>
            <a:ext cx="7776210" cy="4363720"/>
          </a:xfrm>
          <a:prstGeom prst="rect">
            <a:avLst/>
          </a:prstGeom>
        </p:spPr>
      </p:pic>
      <p:sp>
        <p:nvSpPr>
          <p:cNvPr id="10" name="文本框 9"/>
          <p:cNvSpPr txBox="1"/>
          <p:nvPr/>
        </p:nvSpPr>
        <p:spPr>
          <a:xfrm>
            <a:off x="727075" y="844550"/>
            <a:ext cx="10683875" cy="829945"/>
          </a:xfrm>
          <a:prstGeom prst="rect">
            <a:avLst/>
          </a:prstGeom>
        </p:spPr>
        <p:txBody>
          <a:bodyPr wrap="square">
            <a:spAutoFit/>
          </a:bodyPr>
          <a:p>
            <a:pPr indent="0" fontAlgn="auto">
              <a:lnSpc>
                <a:spcPct val="150000"/>
              </a:lnSpc>
              <a:spcBef>
                <a:spcPts val="1200"/>
              </a:spcBef>
              <a:spcAft>
                <a:spcPts val="1200"/>
              </a:spcAft>
            </a:pPr>
            <a:r>
              <a:rPr lang="en-US" altLang="zh-CN" sz="1600" b="0" i="0">
                <a:solidFill>
                  <a:srgbClr val="111827"/>
                </a:solidFill>
                <a:latin typeface="system-ui"/>
                <a:ea typeface="system-ui"/>
              </a:rPr>
              <a:t>      </a:t>
            </a:r>
            <a:r>
              <a:rPr lang="zh-CN" altLang="en-US" sz="1600" b="0" i="0">
                <a:solidFill>
                  <a:srgbClr val="111827"/>
                </a:solidFill>
                <a:latin typeface="system-ui"/>
                <a:ea typeface="system-ui"/>
              </a:rPr>
              <a:t>用户历史创作作品一键归档后会保存在我的工作区，通过一键归档、智能检索、</a:t>
            </a:r>
            <a:r>
              <a:rPr lang="zh-CN" altLang="en-US" sz="1600" b="0" i="0">
                <a:solidFill>
                  <a:srgbClr val="111827"/>
                </a:solidFill>
                <a:latin typeface="system-ui"/>
                <a:ea typeface="system-ui"/>
              </a:rPr>
              <a:t>查阅。实现艺术创作全生命周期管理，让作品沉淀、复用与协作更高效。</a:t>
            </a:r>
            <a:endParaRPr lang="zh-CN" altLang="en-US" sz="1600" b="0" i="0">
              <a:solidFill>
                <a:srgbClr val="2C2C36"/>
              </a:solidFill>
              <a:latin typeface="system-ui"/>
              <a:ea typeface="system-u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custDataLst>
              <p:tags r:id="rId1"/>
            </p:custDataLst>
          </p:nvPr>
        </p:nvSpPr>
        <p:spPr>
          <a:xfrm>
            <a:off x="346075" y="216535"/>
            <a:ext cx="10565130" cy="460375"/>
          </a:xfrm>
          <a:prstGeom prst="rect">
            <a:avLst/>
          </a:prstGeom>
          <a:noFill/>
        </p:spPr>
        <p:txBody>
          <a:bodyPr wrap="square" rtlCol="0">
            <a:spAutoFit/>
          </a:bodyPr>
          <a:p>
            <a:r>
              <a:rPr lang="en-US" altLang="zh-CN" sz="2400" b="1" dirty="0">
                <a:sym typeface="+mn-ea"/>
              </a:rPr>
              <a:t>2D</a:t>
            </a:r>
            <a:r>
              <a:rPr lang="zh-CN" altLang="en-US" sz="2400" b="1" dirty="0">
                <a:sym typeface="+mn-ea"/>
              </a:rPr>
              <a:t>产品</a:t>
            </a:r>
            <a:r>
              <a:rPr lang="zh-CN" altLang="en-US" sz="2400" b="1" dirty="0">
                <a:sym typeface="+mn-ea"/>
              </a:rPr>
              <a:t>设计</a:t>
            </a:r>
            <a:endParaRPr lang="zh-CN" altLang="en-US" sz="2400" b="1" dirty="0">
              <a:sym typeface="+mn-ea"/>
            </a:endParaRPr>
          </a:p>
        </p:txBody>
      </p:sp>
      <p:sp>
        <p:nvSpPr>
          <p:cNvPr id="13" name="矩形 12"/>
          <p:cNvSpPr/>
          <p:nvPr/>
        </p:nvSpPr>
        <p:spPr>
          <a:xfrm flipV="1">
            <a:off x="440690" y="722630"/>
            <a:ext cx="7004685" cy="76200"/>
          </a:xfrm>
          <a:prstGeom prst="rect">
            <a:avLst/>
          </a:prstGeom>
          <a:gradFill>
            <a:gsLst>
              <a:gs pos="0">
                <a:srgbClr val="5559B6">
                  <a:alpha val="0"/>
                </a:srgbClr>
              </a:gs>
              <a:gs pos="100000">
                <a:srgbClr val="6189EF"/>
              </a:gs>
            </a:gsLst>
            <a:lin ang="1344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3" name="图片 2" descr="/Users/jevon/Library/Containers/com.kingsoft.wpsoffice.mac/Data/tmp/picturecompress_20250523104252/output_1.pngoutput_1"/>
          <p:cNvPicPr>
            <a:picLocks noChangeAspect="1"/>
          </p:cNvPicPr>
          <p:nvPr/>
        </p:nvPicPr>
        <p:blipFill>
          <a:blip r:embed="rId2"/>
          <a:stretch>
            <a:fillRect/>
          </a:stretch>
        </p:blipFill>
        <p:spPr>
          <a:xfrm>
            <a:off x="2048510" y="2106295"/>
            <a:ext cx="8094980" cy="4551045"/>
          </a:xfrm>
          <a:prstGeom prst="rect">
            <a:avLst/>
          </a:prstGeom>
        </p:spPr>
      </p:pic>
      <p:sp>
        <p:nvSpPr>
          <p:cNvPr id="5" name="文本框 4"/>
          <p:cNvSpPr txBox="1"/>
          <p:nvPr/>
        </p:nvSpPr>
        <p:spPr>
          <a:xfrm>
            <a:off x="671830" y="828675"/>
            <a:ext cx="10817225" cy="1198880"/>
          </a:xfrm>
          <a:prstGeom prst="rect">
            <a:avLst/>
          </a:prstGeom>
        </p:spPr>
        <p:txBody>
          <a:bodyPr wrap="square">
            <a:spAutoFit/>
          </a:bodyPr>
          <a:p>
            <a:pPr indent="0" algn="just" fontAlgn="auto">
              <a:lnSpc>
                <a:spcPct val="150000"/>
              </a:lnSpc>
            </a:pPr>
            <a:r>
              <a:rPr lang="en-US" altLang="zh-CN" sz="1600" b="0" i="0">
                <a:solidFill>
                  <a:srgbClr val="2C2C36"/>
                </a:solidFill>
                <a:latin typeface="system-ui"/>
                <a:ea typeface="system-ui"/>
              </a:rPr>
              <a:t>      </a:t>
            </a:r>
            <a:r>
              <a:rPr lang="zh-CN" altLang="en-US" sz="1600" b="0" i="0">
                <a:solidFill>
                  <a:srgbClr val="2C2C36"/>
                </a:solidFill>
                <a:latin typeface="system-ui"/>
                <a:ea typeface="system-ui"/>
              </a:rPr>
              <a:t>通过多智能体协同引擎打造</a:t>
            </a:r>
            <a:r>
              <a:rPr lang="en-US" altLang="zh-CN" sz="1600" b="0" i="0">
                <a:solidFill>
                  <a:srgbClr val="2C2C36"/>
                </a:solidFill>
                <a:latin typeface="system-ui"/>
                <a:ea typeface="system-ui"/>
              </a:rPr>
              <a:t>2D</a:t>
            </a:r>
            <a:r>
              <a:rPr lang="zh-CN" altLang="en-US" sz="1600" b="0" i="0">
                <a:solidFill>
                  <a:srgbClr val="2C2C36"/>
                </a:solidFill>
                <a:latin typeface="system-ui"/>
                <a:ea typeface="system-ui"/>
              </a:rPr>
              <a:t>生成助理（意图解析、意境创作及提示词生成、图像生成、审核鉴赏）实现分工协作，用户仅需描述需求，无需撰写复杂的提示词，即可生成精美的图像，让零基础用户也能轻松创作专业级图像。支持通用模型、动漫模型等多种文生图模型，支持动漫、手绘、泡泡玛特等数十种艺术</a:t>
            </a:r>
            <a:r>
              <a:rPr lang="zh-CN" altLang="en-US" sz="1600" b="0" i="0">
                <a:solidFill>
                  <a:srgbClr val="2C2C36"/>
                </a:solidFill>
                <a:latin typeface="system-ui"/>
                <a:ea typeface="system-ui"/>
              </a:rPr>
              <a:t>风格。</a:t>
            </a:r>
            <a:endParaRPr lang="zh-CN" altLang="en-US" sz="1600" b="0" i="0">
              <a:solidFill>
                <a:srgbClr val="2C2C36"/>
              </a:solidFill>
              <a:latin typeface="system-ui"/>
              <a:ea typeface="system-ui"/>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6935_1*m_i*1_1"/>
  <p:tag name="KSO_WM_TEMPLATE_CATEGORY" val="diagram"/>
  <p:tag name="KSO_WM_TEMPLATE_INDEX" val="20236935"/>
  <p:tag name="KSO_WM_UNIT_LAYERLEVEL" val="1_1"/>
  <p:tag name="KSO_WM_TAG_VERSION" val="3.0"/>
  <p:tag name="KSO_WM_BEAUTIFY_FLAG" val=""/>
  <p:tag name="KSO_WM_DIAGRAM_GROUP_CODE" val="m1-1"/>
  <p:tag name="KSO_WM_UNIT_TYPE" val="m_i"/>
  <p:tag name="KSO_WM_UNIT_INDEX" val="1_1"/>
  <p:tag name="KSO_WM_DIAGRAM_VERSION" val="3"/>
  <p:tag name="KSO_WM_DIAGRAM_COLOR_TRICK" val="1"/>
  <p:tag name="KSO_WM_DIAGRAM_COLOR_TEXT_CAN_REMOVE" val="n"/>
  <p:tag name="KSO_WM_UNIT_FILL_TYPE" val="3"/>
  <p:tag name="KSO_WM_DIAGRAM_MAX_ITEMCNT" val="5"/>
  <p:tag name="KSO_WM_DIAGRAM_MIN_ITEMCNT" val="3"/>
  <p:tag name="KSO_WM_DIAGRAM_VIRTUALLY_FRAME" val="{&quot;height&quot;:406.0899353027344,&quot;left&quot;:0,&quot;top&quot;:214.74865439587694,&quot;width&quot;:960}"/>
  <p:tag name="KSO_WM_DIAGRAM_COLOR_MATCH_VALUE" val="{&quot;shape&quot;:{&quot;fill&quot;:{&quot;gradient&quot;:[{&quot;brightness&quot;:0.5,&quot;colorType&quot;:1,&quot;foreColorIndex&quot;:5,&quot;pos&quot;:1,&quot;transparency&quot;:0.20000000298023224},{&quot;brightness&quot;:0.5,&quot;colorType&quot;:1,&quot;foreColorIndex&quot;:5,&quot;pos&quot;:0,&quot;transparency&quot;:0.899999976158142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6935_1*m_i*1_2"/>
  <p:tag name="KSO_WM_TEMPLATE_CATEGORY" val="diagram"/>
  <p:tag name="KSO_WM_TEMPLATE_INDEX" val="20236935"/>
  <p:tag name="KSO_WM_UNIT_LAYERLEVEL" val="1_1"/>
  <p:tag name="KSO_WM_TAG_VERSION" val="3.0"/>
  <p:tag name="KSO_WM_BEAUTIFY_FLAG" val=""/>
  <p:tag name="KSO_WM_DIAGRAM_GROUP_CODE" val="m1-1"/>
  <p:tag name="KSO_WM_UNIT_TYPE" val="m_i"/>
  <p:tag name="KSO_WM_UNIT_INDEX" val="1_2"/>
  <p:tag name="KSO_WM_DIAGRAM_VERSION" val="3"/>
  <p:tag name="KSO_WM_DIAGRAM_COLOR_TRICK" val="1"/>
  <p:tag name="KSO_WM_DIAGRAM_COLOR_TEXT_CAN_REMOVE" val="n"/>
  <p:tag name="KSO_WM_UNIT_FILL_TYPE" val="3"/>
  <p:tag name="KSO_WM_DIAGRAM_MAX_ITEMCNT" val="5"/>
  <p:tag name="KSO_WM_DIAGRAM_MIN_ITEMCNT" val="3"/>
  <p:tag name="KSO_WM_DIAGRAM_VIRTUALLY_FRAME" val="{&quot;height&quot;:406.0899353027344,&quot;left&quot;:0,&quot;top&quot;:214.74865439587694,&quot;width&quot;:960}"/>
  <p:tag name="KSO_WM_DIAGRAM_COLOR_MATCH_VALUE" val="{&quot;shape&quot;:{&quot;fill&quot;:{&quot;gradient&quot;:[{&quot;brightness&quot;:0.4000000059604645,&quot;colorType&quot;:1,&quot;foreColorIndex&quot;:5,&quot;pos&quot;:0.30000001192092896,&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WPS">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宋体"/>
        <a:cs typeface=""/>
      </a:majorFont>
      <a:minorFont>
        <a:latin typeface="Calibri"/>
        <a:ea typeface="宋体"/>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1298</Words>
  <Application>WPS 演示</Application>
  <PresentationFormat>宽屏</PresentationFormat>
  <Paragraphs>66</Paragraphs>
  <Slides>12</Slides>
  <Notes>1</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12</vt:i4>
      </vt:variant>
    </vt:vector>
  </HeadingPairs>
  <TitlesOfParts>
    <vt:vector size="27" baseType="lpstr">
      <vt:lpstr>Arial</vt:lpstr>
      <vt:lpstr>宋体</vt:lpstr>
      <vt:lpstr>Wingdings</vt:lpstr>
      <vt:lpstr>system-ui</vt:lpstr>
      <vt:lpstr>Thonburi</vt:lpstr>
      <vt:lpstr>宋体</vt:lpstr>
      <vt:lpstr>Calibri</vt:lpstr>
      <vt:lpstr>Helvetica Neue</vt:lpstr>
      <vt:lpstr>汉仪书宋二KW</vt:lpstr>
      <vt:lpstr>微软雅黑</vt:lpstr>
      <vt:lpstr>汉仪旗黑</vt:lpstr>
      <vt:lpstr>Arial Unicode MS</vt:lpstr>
      <vt:lpstr>system-ui</vt:lpstr>
      <vt:lpstr>苹方-简</vt:lpstr>
      <vt:lpstr>WPS</vt:lpstr>
      <vt:lpstr>“智算画语”产品简介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李文杰</cp:lastModifiedBy>
  <cp:revision>38</cp:revision>
  <dcterms:created xsi:type="dcterms:W3CDTF">2025-05-23T04:00:27Z</dcterms:created>
  <dcterms:modified xsi:type="dcterms:W3CDTF">2025-05-23T04:00:27Z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2052-6.14.0.8924</vt:lpwstr>
  </property>
  <property fmtid="{D5CDD505-2E9C-101B-9397-08002B2CF9AE}" pid="3" name="ICV">
    <vt:lpwstr>96EB486710C8B8CA110B126790410204_41</vt:lpwstr>
  </property>
</Properties>
</file>